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4"/>
  </p:notesMasterIdLst>
  <p:sldIdLst>
    <p:sldId id="257" r:id="rId6"/>
    <p:sldId id="271" r:id="rId7"/>
    <p:sldId id="263" r:id="rId8"/>
    <p:sldId id="264" r:id="rId9"/>
    <p:sldId id="265" r:id="rId10"/>
    <p:sldId id="266" r:id="rId11"/>
    <p:sldId id="267"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Dawson" initials="AD" lastIdx="1" clrIdx="0">
    <p:extLst>
      <p:ext uri="{19B8F6BF-5375-455C-9EA6-DF929625EA0E}">
        <p15:presenceInfo xmlns:p15="http://schemas.microsoft.com/office/powerpoint/2012/main" userId="S::Amanda.Dawson@hbrc.govt.nz::15932ead-9002-4a88-96f1-1b3d9cebc3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0"/>
    <p:restoredTop sz="94723"/>
  </p:normalViewPr>
  <p:slideViewPr>
    <p:cSldViewPr snapToGrid="0" snapToObjects="1">
      <p:cViewPr varScale="1">
        <p:scale>
          <a:sx n="108" d="100"/>
          <a:sy n="108" d="100"/>
        </p:scale>
        <p:origin x="54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5-08T15:49:10.204" idx="1">
    <p:pos x="10" y="10"/>
    <p:text/>
    <p:extLst>
      <p:ext uri="{C676402C-5697-4E1C-873F-D02D1690AC5C}">
        <p15:threadingInfo xmlns:p15="http://schemas.microsoft.com/office/powerpoint/2012/main" timeZoneBias="-7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7EB36C-BCC3-1246-9B83-EF7BB850C7F5}" type="datetimeFigureOut">
              <a:rPr lang="en-US" smtClean="0"/>
              <a:t>10/7/2022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61747-1B64-1046-9A4F-16084548A5D5}" type="slidenum">
              <a:rPr lang="en-US" smtClean="0"/>
              <a:t>‹#›</a:t>
            </a:fld>
            <a:endParaRPr lang="en-US"/>
          </a:p>
        </p:txBody>
      </p:sp>
    </p:spTree>
    <p:extLst>
      <p:ext uri="{BB962C8B-B14F-4D97-AF65-F5344CB8AC3E}">
        <p14:creationId xmlns:p14="http://schemas.microsoft.com/office/powerpoint/2010/main" val="275088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3D38A4-A1A6-4741-9900-8CDF878C62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9F21E-B17C-F248-A7BE-4A6CE087B178}"/>
              </a:ext>
            </a:extLst>
          </p:cNvPr>
          <p:cNvSpPr>
            <a:spLocks noGrp="1"/>
          </p:cNvSpPr>
          <p:nvPr>
            <p:ph type="ctrTitle" hasCustomPrompt="1"/>
          </p:nvPr>
        </p:nvSpPr>
        <p:spPr>
          <a:xfrm>
            <a:off x="1410691" y="564614"/>
            <a:ext cx="7132766" cy="2301631"/>
          </a:xfrm>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NZ" sz="4800" b="1" smtClean="0">
                <a:solidFill>
                  <a:schemeClr val="tx2"/>
                </a:solidFill>
                <a:effectLst/>
              </a:defRPr>
            </a:lvl1pPr>
          </a:lstStyle>
          <a:p>
            <a:r>
              <a:rPr lang="en-US" dirty="0"/>
              <a:t>Presentation </a:t>
            </a:r>
            <a:br>
              <a:rPr lang="en-US" dirty="0"/>
            </a:br>
            <a:r>
              <a:rPr lang="en-US" dirty="0"/>
              <a:t>Title Goes Here</a:t>
            </a:r>
          </a:p>
        </p:txBody>
      </p:sp>
      <p:sp>
        <p:nvSpPr>
          <p:cNvPr id="3" name="Subtitle 2">
            <a:extLst>
              <a:ext uri="{FF2B5EF4-FFF2-40B4-BE49-F238E27FC236}">
                <a16:creationId xmlns:a16="http://schemas.microsoft.com/office/drawing/2014/main" id="{4F106753-9204-8441-B34B-D82048F23941}"/>
              </a:ext>
            </a:extLst>
          </p:cNvPr>
          <p:cNvSpPr>
            <a:spLocks noGrp="1"/>
          </p:cNvSpPr>
          <p:nvPr>
            <p:ph type="subTitle" idx="1"/>
          </p:nvPr>
        </p:nvSpPr>
        <p:spPr>
          <a:xfrm>
            <a:off x="1410691" y="3044289"/>
            <a:ext cx="6378552" cy="863171"/>
          </a:xfrm>
        </p:spPr>
        <p:txBody>
          <a:bodyPr/>
          <a:lstStyle>
            <a:lvl1pPr marL="0" indent="0" algn="l">
              <a:buNone/>
              <a:defRPr sz="2400" b="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7870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88861-7198-6F43-BF8A-7DB67213BAF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9009329-EF2F-904D-B485-E24356CB830C}"/>
              </a:ext>
            </a:extLst>
          </p:cNvPr>
          <p:cNvSpPr>
            <a:spLocks noGrp="1"/>
          </p:cNvSpPr>
          <p:nvPr>
            <p:ph idx="1"/>
          </p:nvPr>
        </p:nvSpPr>
        <p:spPr/>
        <p:txBody>
          <a:bodyPr/>
          <a:lstStyle>
            <a:lvl1pPr marL="228600" indent="-228600">
              <a:buSzPct val="100000"/>
              <a:buFontTx/>
              <a:buBlip>
                <a:blip r:embed="rId2"/>
              </a:buBlip>
              <a:defRPr/>
            </a:lvl1pPr>
            <a:lvl2pPr marL="685800" indent="-228600">
              <a:buSzPct val="100000"/>
              <a:buFontTx/>
              <a:buBlip>
                <a:blip r:embed="rId2"/>
              </a:buBlip>
              <a:defRPr/>
            </a:lvl2pPr>
            <a:lvl3pPr marL="1143000" indent="-228600">
              <a:buSzPct val="100000"/>
              <a:buFontTx/>
              <a:buBlip>
                <a:blip r:embed="rId3"/>
              </a:buBlip>
              <a:defRPr/>
            </a:lvl3pPr>
            <a:lvl4pPr marL="1600200" indent="-228600">
              <a:buSzPct val="100000"/>
              <a:buFontTx/>
              <a:buBlip>
                <a:blip r:embed="rId3"/>
              </a:buBlip>
              <a:defRPr/>
            </a:lvl4pPr>
            <a:lvl5pPr marL="2057400" indent="-228600">
              <a:buSzPct val="100000"/>
              <a:buFontTx/>
              <a:buBlip>
                <a:blip r:embed="rId3"/>
              </a:buBlip>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254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 Slide">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0A952C-996C-4547-9447-20CA884616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4A3D301-52C1-2A45-B638-D41B6E534BDD}"/>
              </a:ext>
            </a:extLst>
          </p:cNvPr>
          <p:cNvSpPr>
            <a:spLocks noGrp="1"/>
          </p:cNvSpPr>
          <p:nvPr>
            <p:ph type="ctrTitle" hasCustomPrompt="1"/>
          </p:nvPr>
        </p:nvSpPr>
        <p:spPr>
          <a:xfrm>
            <a:off x="1410691" y="4269850"/>
            <a:ext cx="5419479" cy="1225048"/>
          </a:xfrm>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NZ" b="1" smtClean="0">
                <a:solidFill>
                  <a:schemeClr val="bg2"/>
                </a:solidFill>
                <a:effectLst/>
              </a:defRPr>
            </a:lvl1pPr>
          </a:lstStyle>
          <a:p>
            <a:r>
              <a:rPr lang="en-US" dirty="0"/>
              <a:t>Section </a:t>
            </a:r>
            <a:br>
              <a:rPr lang="en-US" dirty="0"/>
            </a:br>
            <a:r>
              <a:rPr lang="en-US" dirty="0"/>
              <a:t>Title Goes Here</a:t>
            </a:r>
          </a:p>
        </p:txBody>
      </p:sp>
      <p:sp>
        <p:nvSpPr>
          <p:cNvPr id="6" name="Subtitle 2">
            <a:extLst>
              <a:ext uri="{FF2B5EF4-FFF2-40B4-BE49-F238E27FC236}">
                <a16:creationId xmlns:a16="http://schemas.microsoft.com/office/drawing/2014/main" id="{2F79493C-4D95-4F48-82A6-0B41D36ADA5B}"/>
              </a:ext>
            </a:extLst>
          </p:cNvPr>
          <p:cNvSpPr>
            <a:spLocks noGrp="1"/>
          </p:cNvSpPr>
          <p:nvPr>
            <p:ph type="subTitle" idx="1" hasCustomPrompt="1"/>
          </p:nvPr>
        </p:nvSpPr>
        <p:spPr>
          <a:xfrm>
            <a:off x="1410691" y="5494899"/>
            <a:ext cx="5483090" cy="595800"/>
          </a:xfrm>
        </p:spPr>
        <p:txBody>
          <a:bodyPr wrap="square"/>
          <a:lstStyle>
            <a:lvl1pPr marL="0" marR="0" indent="0" algn="l" defTabSz="914400" rtl="0" eaLnBrk="1" fontAlgn="auto" latinLnBrk="0" hangingPunct="1">
              <a:lnSpc>
                <a:spcPct val="90000"/>
              </a:lnSpc>
              <a:spcBef>
                <a:spcPts val="1000"/>
              </a:spcBef>
              <a:spcAft>
                <a:spcPts val="0"/>
              </a:spcAft>
              <a:buClrTx/>
              <a:buSzTx/>
              <a:buFontTx/>
              <a:buNone/>
              <a:tabLst/>
              <a:defRPr sz="2000" b="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Click to edit text. </a:t>
            </a:r>
            <a:r>
              <a:rPr lang="en-US" dirty="0">
                <a:solidFill>
                  <a:schemeClr val="bg1"/>
                </a:solidFill>
              </a:rPr>
              <a:t>Add image: Right click off slide &gt; format background &gt; picture or texture fill &gt; insert picture from: file</a:t>
            </a:r>
          </a:p>
          <a:p>
            <a:endParaRPr lang="en-US" dirty="0"/>
          </a:p>
        </p:txBody>
      </p:sp>
    </p:spTree>
    <p:extLst>
      <p:ext uri="{BB962C8B-B14F-4D97-AF65-F5344CB8AC3E}">
        <p14:creationId xmlns:p14="http://schemas.microsoft.com/office/powerpoint/2010/main" val="212525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D65A7BF-A15C-314A-B901-7AADD24218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94F55085-24A2-BF48-8DB2-E27CF5FEEBB2}"/>
              </a:ext>
            </a:extLst>
          </p:cNvPr>
          <p:cNvSpPr>
            <a:spLocks noGrp="1"/>
          </p:cNvSpPr>
          <p:nvPr>
            <p:ph type="ctrTitle" hasCustomPrompt="1"/>
          </p:nvPr>
        </p:nvSpPr>
        <p:spPr>
          <a:xfrm>
            <a:off x="1410691" y="1781092"/>
            <a:ext cx="5745484" cy="2126368"/>
          </a:xfrm>
        </p:spPr>
        <p:txBody>
          <a:bodyPr anchor="b">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NZ" b="1" smtClean="0">
                <a:solidFill>
                  <a:schemeClr val="bg2"/>
                </a:solidFill>
                <a:effectLst/>
              </a:defRPr>
            </a:lvl1pPr>
          </a:lstStyle>
          <a:p>
            <a:r>
              <a:rPr lang="en-US" dirty="0"/>
              <a:t>Section </a:t>
            </a:r>
            <a:br>
              <a:rPr lang="en-US" dirty="0"/>
            </a:br>
            <a:r>
              <a:rPr lang="en-US" dirty="0"/>
              <a:t>Title Goes Here</a:t>
            </a:r>
          </a:p>
        </p:txBody>
      </p:sp>
      <p:sp>
        <p:nvSpPr>
          <p:cNvPr id="8" name="Subtitle 2">
            <a:extLst>
              <a:ext uri="{FF2B5EF4-FFF2-40B4-BE49-F238E27FC236}">
                <a16:creationId xmlns:a16="http://schemas.microsoft.com/office/drawing/2014/main" id="{6300D30F-C103-E544-8A51-8541B86E29FA}"/>
              </a:ext>
            </a:extLst>
          </p:cNvPr>
          <p:cNvSpPr>
            <a:spLocks noGrp="1"/>
          </p:cNvSpPr>
          <p:nvPr>
            <p:ph type="subTitle" idx="1"/>
          </p:nvPr>
        </p:nvSpPr>
        <p:spPr>
          <a:xfrm>
            <a:off x="1410691" y="4085504"/>
            <a:ext cx="6453149" cy="863171"/>
          </a:xfrm>
        </p:spPr>
        <p:txBody>
          <a:bodyPr/>
          <a:lstStyle>
            <a:lvl1pPr marL="0" indent="0" algn="l">
              <a:buNone/>
              <a:defRPr sz="2400" b="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68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DE7AB-0917-5840-B327-432F37EF1CD1}"/>
              </a:ext>
            </a:extLst>
          </p:cNvPr>
          <p:cNvSpPr>
            <a:spLocks noGrp="1"/>
          </p:cNvSpPr>
          <p:nvPr>
            <p:ph sz="half" idx="1"/>
          </p:nvPr>
        </p:nvSpPr>
        <p:spPr>
          <a:xfrm>
            <a:off x="838200" y="2544955"/>
            <a:ext cx="5181600" cy="3632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48B36D-4D3F-824C-8820-D0DF8E769898}"/>
              </a:ext>
            </a:extLst>
          </p:cNvPr>
          <p:cNvSpPr>
            <a:spLocks noGrp="1"/>
          </p:cNvSpPr>
          <p:nvPr>
            <p:ph sz="half" idx="2"/>
          </p:nvPr>
        </p:nvSpPr>
        <p:spPr>
          <a:xfrm>
            <a:off x="6172200" y="2544955"/>
            <a:ext cx="5181600" cy="3632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0E605FAB-F915-9745-A326-4C6D1C6B2062}"/>
              </a:ext>
            </a:extLst>
          </p:cNvPr>
          <p:cNvSpPr txBox="1">
            <a:spLocks/>
          </p:cNvSpPr>
          <p:nvPr userDrawn="1"/>
        </p:nvSpPr>
        <p:spPr>
          <a:xfrm>
            <a:off x="838200" y="725557"/>
            <a:ext cx="10515600" cy="11000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accent1"/>
                </a:solidFill>
                <a:latin typeface="+mn-lt"/>
                <a:ea typeface="+mj-ea"/>
                <a:cs typeface="+mj-cs"/>
              </a:defRPr>
            </a:lvl1pPr>
          </a:lstStyle>
          <a:p>
            <a:r>
              <a:rPr lang="en-US" dirty="0">
                <a:solidFill>
                  <a:schemeClr val="bg2"/>
                </a:solidFill>
              </a:rPr>
              <a:t>Click to edit Master title style</a:t>
            </a:r>
          </a:p>
        </p:txBody>
      </p:sp>
    </p:spTree>
    <p:extLst>
      <p:ext uri="{BB962C8B-B14F-4D97-AF65-F5344CB8AC3E}">
        <p14:creationId xmlns:p14="http://schemas.microsoft.com/office/powerpoint/2010/main" val="226956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AE8533-1456-A243-B57D-52124B96415F}"/>
              </a:ext>
            </a:extLst>
          </p:cNvPr>
          <p:cNvSpPr>
            <a:spLocks noGrp="1"/>
          </p:cNvSpPr>
          <p:nvPr>
            <p:ph type="body" idx="1"/>
          </p:nvPr>
        </p:nvSpPr>
        <p:spPr>
          <a:xfrm>
            <a:off x="839788" y="2505075"/>
            <a:ext cx="5157787" cy="8239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C29E3D6-771F-DD43-8C01-3DE1B02A1A85}"/>
              </a:ext>
            </a:extLst>
          </p:cNvPr>
          <p:cNvSpPr>
            <a:spLocks noGrp="1"/>
          </p:cNvSpPr>
          <p:nvPr>
            <p:ph sz="half" idx="2"/>
          </p:nvPr>
        </p:nvSpPr>
        <p:spPr>
          <a:xfrm>
            <a:off x="839788" y="3328987"/>
            <a:ext cx="5157787" cy="28003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C23231-5459-DE4F-92E6-E5F3E0E0F029}"/>
              </a:ext>
            </a:extLst>
          </p:cNvPr>
          <p:cNvSpPr>
            <a:spLocks noGrp="1"/>
          </p:cNvSpPr>
          <p:nvPr>
            <p:ph type="body" sz="quarter" idx="3"/>
          </p:nvPr>
        </p:nvSpPr>
        <p:spPr>
          <a:xfrm>
            <a:off x="6172200" y="2505075"/>
            <a:ext cx="5183188" cy="8239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6BCE739C-BADE-564B-8CB4-1C14AD660A27}"/>
              </a:ext>
            </a:extLst>
          </p:cNvPr>
          <p:cNvSpPr>
            <a:spLocks noGrp="1"/>
          </p:cNvSpPr>
          <p:nvPr>
            <p:ph sz="quarter" idx="4"/>
          </p:nvPr>
        </p:nvSpPr>
        <p:spPr>
          <a:xfrm>
            <a:off x="6172200" y="3328987"/>
            <a:ext cx="5183188" cy="28003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3048654E-29E7-534A-B441-A2CFDB22BD66}"/>
              </a:ext>
            </a:extLst>
          </p:cNvPr>
          <p:cNvSpPr txBox="1">
            <a:spLocks/>
          </p:cNvSpPr>
          <p:nvPr userDrawn="1"/>
        </p:nvSpPr>
        <p:spPr>
          <a:xfrm>
            <a:off x="838200" y="725557"/>
            <a:ext cx="10515600" cy="11000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accent1"/>
                </a:solidFill>
                <a:latin typeface="+mn-lt"/>
                <a:ea typeface="+mj-ea"/>
                <a:cs typeface="+mj-cs"/>
              </a:defRPr>
            </a:lvl1pPr>
          </a:lstStyle>
          <a:p>
            <a:r>
              <a:rPr lang="en-US" dirty="0">
                <a:solidFill>
                  <a:schemeClr val="bg2"/>
                </a:solidFill>
              </a:rPr>
              <a:t>Click to edit Master title style</a:t>
            </a:r>
          </a:p>
        </p:txBody>
      </p:sp>
    </p:spTree>
    <p:extLst>
      <p:ext uri="{BB962C8B-B14F-4D97-AF65-F5344CB8AC3E}">
        <p14:creationId xmlns:p14="http://schemas.microsoft.com/office/powerpoint/2010/main" val="281875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7FE8A-CCEA-9547-B323-D0EBCCA9009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092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1D6A1-EB0C-5547-8143-C6B2A645279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0089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BEFEA8-B754-AB4D-A506-A445B5E1D5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DE50DA9-7EE7-E942-99D4-B6DDD5CC0295}"/>
              </a:ext>
            </a:extLst>
          </p:cNvPr>
          <p:cNvSpPr>
            <a:spLocks noGrp="1"/>
          </p:cNvSpPr>
          <p:nvPr>
            <p:ph type="title"/>
          </p:nvPr>
        </p:nvSpPr>
        <p:spPr>
          <a:xfrm>
            <a:off x="7421563" y="818147"/>
            <a:ext cx="3932237" cy="123925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5B1D6E2-8627-9E47-BA3A-280DB387AF23}"/>
              </a:ext>
            </a:extLst>
          </p:cNvPr>
          <p:cNvSpPr>
            <a:spLocks noGrp="1"/>
          </p:cNvSpPr>
          <p:nvPr>
            <p:ph type="pic" idx="1"/>
          </p:nvPr>
        </p:nvSpPr>
        <p:spPr>
          <a:xfrm>
            <a:off x="839788" y="818147"/>
            <a:ext cx="6172200" cy="52945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E46E53-86AE-7A4E-AAA0-208B35043BC2}"/>
              </a:ext>
            </a:extLst>
          </p:cNvPr>
          <p:cNvSpPr>
            <a:spLocks noGrp="1"/>
          </p:cNvSpPr>
          <p:nvPr>
            <p:ph type="body" sz="half" idx="2"/>
          </p:nvPr>
        </p:nvSpPr>
        <p:spPr>
          <a:xfrm>
            <a:off x="7421563" y="2301081"/>
            <a:ext cx="3932237" cy="26995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69685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6CC5A1-B5DC-2A47-BAF9-84329A1C5421}"/>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AE67103-AE93-8C4C-9F20-BDA1DB08D9C8}"/>
              </a:ext>
            </a:extLst>
          </p:cNvPr>
          <p:cNvSpPr>
            <a:spLocks noGrp="1"/>
          </p:cNvSpPr>
          <p:nvPr>
            <p:ph type="title"/>
          </p:nvPr>
        </p:nvSpPr>
        <p:spPr>
          <a:xfrm>
            <a:off x="838200" y="725557"/>
            <a:ext cx="10515600" cy="110006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BE4D1DAF-E5ED-C141-BAFB-468F352B7B9A}"/>
              </a:ext>
            </a:extLst>
          </p:cNvPr>
          <p:cNvSpPr>
            <a:spLocks noGrp="1"/>
          </p:cNvSpPr>
          <p:nvPr>
            <p:ph type="body" idx="1"/>
          </p:nvPr>
        </p:nvSpPr>
        <p:spPr>
          <a:xfrm>
            <a:off x="838200" y="2544955"/>
            <a:ext cx="10515600" cy="3632007"/>
          </a:xfrm>
          <a:prstGeom prst="rect">
            <a:avLst/>
          </a:prstGeom>
        </p:spPr>
        <p:txBody>
          <a:bodyPr vert="horz" wrap="none"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B91BB344-B482-3F47-9CB3-4B994EEF8860}"/>
              </a:ext>
            </a:extLst>
          </p:cNvPr>
          <p:cNvPicPr>
            <a:picLocks noChangeAspect="1"/>
          </p:cNvPicPr>
          <p:nvPr userDrawn="1"/>
        </p:nvPicPr>
        <p:blipFill>
          <a:blip r:embed="rId12"/>
          <a:stretch>
            <a:fillRect/>
          </a:stretch>
        </p:blipFill>
        <p:spPr>
          <a:xfrm>
            <a:off x="973131" y="2046756"/>
            <a:ext cx="1307146" cy="49474"/>
          </a:xfrm>
          <a:prstGeom prst="rect">
            <a:avLst/>
          </a:prstGeom>
        </p:spPr>
      </p:pic>
    </p:spTree>
    <p:extLst>
      <p:ext uri="{BB962C8B-B14F-4D97-AF65-F5344CB8AC3E}">
        <p14:creationId xmlns:p14="http://schemas.microsoft.com/office/powerpoint/2010/main" val="678974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7" r:id="rId9"/>
  </p:sldLayoutIdLst>
  <p:txStyles>
    <p:titleStyle>
      <a:lvl1pPr algn="l" defTabSz="914400" rtl="0" eaLnBrk="1" latinLnBrk="0" hangingPunct="1">
        <a:lnSpc>
          <a:spcPct val="90000"/>
        </a:lnSpc>
        <a:spcBef>
          <a:spcPct val="0"/>
        </a:spcBef>
        <a:buNone/>
        <a:defRPr sz="4000" b="1" kern="1200">
          <a:solidFill>
            <a:schemeClr val="bg2"/>
          </a:solidFill>
          <a:latin typeface="+mn-lt"/>
          <a:ea typeface="+mj-ea"/>
          <a:cs typeface="+mj-cs"/>
        </a:defRPr>
      </a:lvl1pPr>
    </p:titleStyle>
    <p:bodyStyle>
      <a:lvl1pPr marL="228600" indent="-228600" algn="l" defTabSz="914400" rtl="0" eaLnBrk="1" latinLnBrk="0" hangingPunct="1">
        <a:lnSpc>
          <a:spcPct val="90000"/>
        </a:lnSpc>
        <a:spcBef>
          <a:spcPts val="1000"/>
        </a:spcBef>
        <a:buFontTx/>
        <a:buBlip>
          <a:blip r:embed="rId13"/>
        </a:buBlip>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Tx/>
        <a:buBlip>
          <a:blip r:embed="rId13"/>
        </a:buBlip>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Tx/>
        <a:buBlip>
          <a:blip r:embed="rId14"/>
        </a:buBlip>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Tx/>
        <a:buBlip>
          <a:blip r:embed="rId14"/>
        </a:buBlip>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Tx/>
        <a:buBlip>
          <a:blip r:embed="rId14"/>
        </a:buBlip>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hbrc.govt.nz/"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5312-969E-1844-A8D6-D08A087D2A31}"/>
              </a:ext>
            </a:extLst>
          </p:cNvPr>
          <p:cNvSpPr>
            <a:spLocks noGrp="1"/>
          </p:cNvSpPr>
          <p:nvPr>
            <p:ph type="ctrTitle"/>
          </p:nvPr>
        </p:nvSpPr>
        <p:spPr>
          <a:xfrm>
            <a:off x="1410691" y="3972570"/>
            <a:ext cx="5419479" cy="1225048"/>
          </a:xfrm>
        </p:spPr>
        <p:txBody>
          <a:bodyPr/>
          <a:lstStyle/>
          <a:p>
            <a:r>
              <a:rPr lang="en-US" dirty="0"/>
              <a:t>Hawke’s Bay Trends</a:t>
            </a:r>
          </a:p>
        </p:txBody>
      </p:sp>
      <p:sp>
        <p:nvSpPr>
          <p:cNvPr id="3" name="Subtitle 2">
            <a:extLst>
              <a:ext uri="{FF2B5EF4-FFF2-40B4-BE49-F238E27FC236}">
                <a16:creationId xmlns:a16="http://schemas.microsoft.com/office/drawing/2014/main" id="{AA31BA56-9945-8744-BF7F-094D585C845A}"/>
              </a:ext>
            </a:extLst>
          </p:cNvPr>
          <p:cNvSpPr>
            <a:spLocks noGrp="1"/>
          </p:cNvSpPr>
          <p:nvPr>
            <p:ph type="subTitle" idx="1"/>
          </p:nvPr>
        </p:nvSpPr>
        <p:spPr>
          <a:xfrm>
            <a:off x="1410691" y="5197619"/>
            <a:ext cx="5483090" cy="595800"/>
          </a:xfrm>
        </p:spPr>
        <p:txBody>
          <a:bodyPr>
            <a:normAutofit fontScale="85000" lnSpcReduction="20000"/>
          </a:bodyPr>
          <a:lstStyle/>
          <a:p>
            <a:r>
              <a:rPr lang="en-US" dirty="0"/>
              <a:t>THE STATE OF OUR ENVIRONMENT </a:t>
            </a:r>
          </a:p>
          <a:p>
            <a:r>
              <a:rPr lang="en-US" dirty="0"/>
              <a:t>September 2022</a:t>
            </a:r>
          </a:p>
        </p:txBody>
      </p:sp>
    </p:spTree>
    <p:extLst>
      <p:ext uri="{BB962C8B-B14F-4D97-AF65-F5344CB8AC3E}">
        <p14:creationId xmlns:p14="http://schemas.microsoft.com/office/powerpoint/2010/main" val="209458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290" y="1393299"/>
            <a:ext cx="7040772" cy="4001095"/>
          </a:xfrm>
          <a:prstGeom prst="rect">
            <a:avLst/>
          </a:prstGeom>
          <a:noFill/>
        </p:spPr>
        <p:txBody>
          <a:bodyPr wrap="square" rtlCol="0">
            <a:spAutoFit/>
          </a:bodyPr>
          <a:lstStyle/>
          <a:p>
            <a:r>
              <a:rPr lang="en-US" b="1" dirty="0">
                <a:solidFill>
                  <a:schemeClr val="bg2"/>
                </a:solidFill>
              </a:rPr>
              <a:t>September</a:t>
            </a:r>
            <a:r>
              <a:rPr lang="en-NZ" b="1" dirty="0">
                <a:solidFill>
                  <a:schemeClr val="bg2"/>
                </a:solidFill>
              </a:rPr>
              <a:t> 2022</a:t>
            </a:r>
          </a:p>
          <a:p>
            <a:pPr fontAlgn="base" hangingPunct="0"/>
            <a:endParaRPr lang="en-US" sz="1400" dirty="0">
              <a:solidFill>
                <a:srgbClr val="003366"/>
              </a:solidFill>
              <a:effectLst/>
              <a:latin typeface="Calibri" panose="020F0502020204030204" pitchFamily="34" charset="0"/>
              <a:ea typeface="Calibri" panose="020F0502020204030204" pitchFamily="34" charset="0"/>
            </a:endParaRPr>
          </a:p>
          <a:p>
            <a:pPr fontAlgn="base" hangingPunct="0"/>
            <a:r>
              <a:rPr lang="en-NZ" sz="1300" dirty="0">
                <a:solidFill>
                  <a:schemeClr val="tx2"/>
                </a:solidFill>
                <a:effectLst/>
                <a:ea typeface="Calibri" panose="020F0502020204030204" pitchFamily="34" charset="0"/>
              </a:rPr>
              <a:t>September’s theme is “well above”. Feel free to interpret that as dismal. Rainfall was well above normal and roughly double the month’s long-term average across the region. The Heretaunga Plains nudged towards three times the average. It’s an area that has copped 20 days a month of showers or rain for the past three months. A better balance with dry days and more sun would make a nice change.</a:t>
            </a:r>
            <a:br>
              <a:rPr lang="en-NZ" sz="1300" dirty="0">
                <a:solidFill>
                  <a:schemeClr val="tx2"/>
                </a:solidFill>
                <a:effectLst/>
                <a:ea typeface="Calibri" panose="020F0502020204030204" pitchFamily="34" charset="0"/>
              </a:rPr>
            </a:br>
            <a:br>
              <a:rPr lang="en-NZ" sz="1300" dirty="0">
                <a:solidFill>
                  <a:schemeClr val="tx2"/>
                </a:solidFill>
                <a:effectLst/>
                <a:ea typeface="Calibri" panose="020F0502020204030204" pitchFamily="34" charset="0"/>
              </a:rPr>
            </a:br>
            <a:r>
              <a:rPr lang="en-NZ" sz="1300" dirty="0">
                <a:solidFill>
                  <a:schemeClr val="tx2"/>
                </a:solidFill>
                <a:effectLst/>
                <a:ea typeface="Calibri" panose="020F0502020204030204" pitchFamily="34" charset="0"/>
              </a:rPr>
              <a:t>Cloudy skies and warm sea temperatures helped to push overnight temperatures one degree above the September average. Daytime temperatures resided on struggle street due to sunshine being there too but still managed to be about average for the month.</a:t>
            </a:r>
            <a:br>
              <a:rPr lang="en-NZ" sz="1300" dirty="0">
                <a:solidFill>
                  <a:schemeClr val="tx2"/>
                </a:solidFill>
                <a:effectLst/>
                <a:ea typeface="Calibri" panose="020F0502020204030204" pitchFamily="34" charset="0"/>
              </a:rPr>
            </a:br>
            <a:br>
              <a:rPr lang="en-NZ" sz="1300" dirty="0">
                <a:solidFill>
                  <a:schemeClr val="tx2"/>
                </a:solidFill>
                <a:effectLst/>
                <a:ea typeface="Calibri" panose="020F0502020204030204" pitchFamily="34" charset="0"/>
              </a:rPr>
            </a:br>
            <a:r>
              <a:rPr lang="en-NZ" sz="1300" dirty="0">
                <a:solidFill>
                  <a:schemeClr val="tx2"/>
                </a:solidFill>
                <a:effectLst/>
                <a:ea typeface="Calibri" panose="020F0502020204030204" pitchFamily="34" charset="0"/>
              </a:rPr>
              <a:t>September’s river flows were well above average and soil moisture levels the same. In some places soil moisture has been going rogue by wandering into the top 10% of readings for the time of year, causing headaches for those wanting to plant crops I understand. Groundwater levels remained impressive and so cast sunshine on the month in lieu of it coming from the sky.</a:t>
            </a:r>
            <a:endParaRPr lang="en-NZ" sz="1300" dirty="0">
              <a:solidFill>
                <a:schemeClr val="tx2"/>
              </a:solidFill>
            </a:endParaRPr>
          </a:p>
          <a:p>
            <a:endParaRPr lang="en-NZ" sz="1300" dirty="0">
              <a:solidFill>
                <a:schemeClr val="tx2"/>
              </a:solidFill>
            </a:endParaRPr>
          </a:p>
          <a:p>
            <a:r>
              <a:rPr lang="en-NZ" sz="1300" b="1" dirty="0">
                <a:solidFill>
                  <a:schemeClr val="tx2"/>
                </a:solidFill>
              </a:rPr>
              <a:t>Kathleen Kozyniak</a:t>
            </a:r>
          </a:p>
          <a:p>
            <a:r>
              <a:rPr lang="en-NZ" sz="1400" b="1" dirty="0">
                <a:solidFill>
                  <a:schemeClr val="tx2"/>
                </a:solidFill>
                <a:effectLst/>
                <a:ea typeface="Times New Roman" panose="02020603050405020304" pitchFamily="18" charset="0"/>
              </a:rPr>
              <a:t>Team Leader Marine Air and Land Science</a:t>
            </a:r>
            <a:endParaRPr lang="en-NZ" sz="1400" b="1" dirty="0">
              <a:solidFill>
                <a:schemeClr val="tx2"/>
              </a:solidFill>
            </a:endParaRPr>
          </a:p>
        </p:txBody>
      </p:sp>
    </p:spTree>
    <p:extLst>
      <p:ext uri="{BB962C8B-B14F-4D97-AF65-F5344CB8AC3E}">
        <p14:creationId xmlns:p14="http://schemas.microsoft.com/office/powerpoint/2010/main" val="131362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3010" y="1676774"/>
            <a:ext cx="4186143" cy="3447098"/>
          </a:xfrm>
          <a:prstGeom prst="rect">
            <a:avLst/>
          </a:prstGeom>
        </p:spPr>
        <p:txBody>
          <a:bodyPr wrap="square">
            <a:spAutoFit/>
          </a:bodyPr>
          <a:lstStyle/>
          <a:p>
            <a:r>
              <a:rPr lang="en-NZ" sz="1300" dirty="0">
                <a:solidFill>
                  <a:schemeClr val="tx2"/>
                </a:solidFill>
                <a:effectLst/>
                <a:latin typeface="Calibri" panose="020F0502020204030204" pitchFamily="34" charset="0"/>
                <a:ea typeface="Calibri" panose="020F0502020204030204" pitchFamily="34" charset="0"/>
              </a:rPr>
              <a:t>Very wet and warm nights.</a:t>
            </a:r>
          </a:p>
          <a:p>
            <a:endParaRPr lang="en-NZ" sz="1300" b="1" dirty="0">
              <a:solidFill>
                <a:schemeClr val="tx2"/>
              </a:solidFill>
              <a:latin typeface="Calibri" panose="020F0502020204030204" pitchFamily="34" charset="0"/>
              <a:ea typeface="Calibri" panose="020F0502020204030204" pitchFamily="34" charset="0"/>
            </a:endParaRPr>
          </a:p>
          <a:p>
            <a:r>
              <a:rPr lang="en-NZ" sz="1300" b="1" dirty="0">
                <a:solidFill>
                  <a:schemeClr val="tx2"/>
                </a:solidFill>
                <a:effectLst/>
                <a:latin typeface="Calibri" panose="020F0502020204030204" pitchFamily="34" charset="0"/>
                <a:ea typeface="Calibri" panose="020F0502020204030204" pitchFamily="34" charset="0"/>
              </a:rPr>
              <a:t>October to December Forecast</a:t>
            </a:r>
            <a:endParaRPr lang="en-NZ" sz="1300" dirty="0">
              <a:solidFill>
                <a:schemeClr val="tx2"/>
              </a:solidFill>
              <a:effectLst/>
              <a:latin typeface="Calibri" panose="020F0502020204030204" pitchFamily="34" charset="0"/>
              <a:ea typeface="Calibri" panose="020F0502020204030204" pitchFamily="34" charset="0"/>
            </a:endParaRPr>
          </a:p>
          <a:p>
            <a:pPr fontAlgn="base"/>
            <a:r>
              <a:rPr lang="en-US" sz="1300" dirty="0">
                <a:solidFill>
                  <a:schemeClr val="tx2"/>
                </a:solidFill>
                <a:effectLst/>
                <a:latin typeface="Calibri" panose="020F0502020204030204" pitchFamily="34" charset="0"/>
                <a:ea typeface="Calibri" panose="020F0502020204030204" pitchFamily="34" charset="0"/>
              </a:rPr>
              <a:t>Temperature     Above average</a:t>
            </a:r>
            <a:endParaRPr lang="en-NZ" sz="1300" dirty="0">
              <a:solidFill>
                <a:schemeClr val="tx2"/>
              </a:solidFill>
              <a:effectLst/>
              <a:latin typeface="Calibri" panose="020F0502020204030204" pitchFamily="34" charset="0"/>
              <a:ea typeface="Calibri" panose="020F0502020204030204" pitchFamily="34" charset="0"/>
            </a:endParaRPr>
          </a:p>
          <a:p>
            <a:pPr fontAlgn="base"/>
            <a:r>
              <a:rPr lang="en-US" sz="1300" dirty="0">
                <a:solidFill>
                  <a:schemeClr val="tx2"/>
                </a:solidFill>
                <a:effectLst/>
                <a:latin typeface="Calibri" panose="020F0502020204030204" pitchFamily="34" charset="0"/>
                <a:ea typeface="Calibri" panose="020F0502020204030204" pitchFamily="34" charset="0"/>
              </a:rPr>
              <a:t>Rain                     Near or above normal</a:t>
            </a:r>
            <a:endParaRPr lang="en-NZ" sz="1300" dirty="0">
              <a:solidFill>
                <a:schemeClr val="tx2"/>
              </a:solidFill>
              <a:effectLst/>
              <a:latin typeface="Calibri" panose="020F0502020204030204" pitchFamily="34" charset="0"/>
              <a:ea typeface="Calibri" panose="020F0502020204030204" pitchFamily="34" charset="0"/>
            </a:endParaRPr>
          </a:p>
          <a:p>
            <a:pPr fontAlgn="base"/>
            <a:r>
              <a:rPr lang="en-US" sz="1300" dirty="0">
                <a:solidFill>
                  <a:schemeClr val="tx2"/>
                </a:solidFill>
                <a:effectLst/>
                <a:latin typeface="Calibri" panose="020F0502020204030204" pitchFamily="34" charset="0"/>
                <a:ea typeface="Calibri" panose="020F0502020204030204" pitchFamily="34" charset="0"/>
              </a:rPr>
              <a:t>River flows         Near or above normal</a:t>
            </a:r>
            <a:endParaRPr lang="en-NZ" sz="1300" dirty="0">
              <a:solidFill>
                <a:schemeClr val="tx2"/>
              </a:solidFill>
              <a:effectLst/>
              <a:latin typeface="Calibri" panose="020F0502020204030204" pitchFamily="34" charset="0"/>
              <a:ea typeface="Calibri" panose="020F0502020204030204" pitchFamily="34" charset="0"/>
            </a:endParaRPr>
          </a:p>
          <a:p>
            <a:pPr fontAlgn="base"/>
            <a:r>
              <a:rPr lang="en-US" sz="1300" dirty="0">
                <a:solidFill>
                  <a:schemeClr val="tx2"/>
                </a:solidFill>
                <a:effectLst/>
                <a:latin typeface="Calibri" panose="020F0502020204030204" pitchFamily="34" charset="0"/>
                <a:ea typeface="Calibri" panose="020F0502020204030204" pitchFamily="34" charset="0"/>
              </a:rPr>
              <a:t>Soil moisture     Near or above normal</a:t>
            </a:r>
            <a:r>
              <a:rPr lang="en-US" sz="1300" i="1" dirty="0">
                <a:solidFill>
                  <a:schemeClr val="tx2"/>
                </a:solidFill>
                <a:effectLst/>
                <a:latin typeface="Calibri" panose="020F0502020204030204" pitchFamily="34" charset="0"/>
                <a:ea typeface="Calibri" panose="020F0502020204030204" pitchFamily="34" charset="0"/>
              </a:rPr>
              <a:t>  </a:t>
            </a:r>
            <a:r>
              <a:rPr lang="en-US" sz="1800" i="1" dirty="0">
                <a:solidFill>
                  <a:srgbClr val="000000"/>
                </a:solidFill>
                <a:effectLst/>
                <a:latin typeface="Calibri" panose="020F0502020204030204" pitchFamily="34" charset="0"/>
                <a:ea typeface="Calibri" panose="020F0502020204030204" pitchFamily="34" charset="0"/>
              </a:rPr>
              <a:t>        </a:t>
            </a:r>
            <a:endParaRPr lang="en-NZ" sz="1800" dirty="0">
              <a:effectLst/>
              <a:latin typeface="Calibri" panose="020F0502020204030204" pitchFamily="34" charset="0"/>
              <a:ea typeface="Calibri" panose="020F0502020204030204" pitchFamily="34" charset="0"/>
            </a:endParaRPr>
          </a:p>
          <a:p>
            <a:pPr fontAlgn="base"/>
            <a:r>
              <a:rPr lang="en-NZ" sz="1200" i="1" dirty="0">
                <a:solidFill>
                  <a:srgbClr val="003366"/>
                </a:solidFill>
                <a:effectLst/>
                <a:latin typeface="Calibri" panose="020F0502020204030204" pitchFamily="34" charset="0"/>
                <a:ea typeface="Calibri" panose="020F0502020204030204" pitchFamily="34" charset="0"/>
              </a:rPr>
              <a:t>               </a:t>
            </a:r>
          </a:p>
          <a:p>
            <a:pPr fontAlgn="base"/>
            <a:r>
              <a:rPr lang="en-NZ" sz="1200" i="1" dirty="0">
                <a:solidFill>
                  <a:srgbClr val="003366"/>
                </a:solidFill>
                <a:latin typeface="Calibri" panose="020F0502020204030204" pitchFamily="34" charset="0"/>
                <a:ea typeface="Calibri" panose="020F0502020204030204" pitchFamily="34" charset="0"/>
              </a:rPr>
              <a:t>	</a:t>
            </a:r>
            <a:r>
              <a:rPr lang="en-NZ" sz="1200" i="1" dirty="0">
                <a:solidFill>
                  <a:schemeClr val="tx2"/>
                </a:solidFill>
                <a:effectLst/>
                <a:latin typeface="Calibri" panose="020F0502020204030204" pitchFamily="34" charset="0"/>
                <a:ea typeface="Calibri" panose="020F0502020204030204" pitchFamily="34" charset="0"/>
              </a:rPr>
              <a:t>source : NIWA</a:t>
            </a:r>
            <a:endParaRPr lang="en-NZ" sz="1200" dirty="0">
              <a:solidFill>
                <a:schemeClr val="tx2"/>
              </a:solidFill>
              <a:effectLst/>
              <a:latin typeface="Calibri" panose="020F0502020204030204" pitchFamily="34" charset="0"/>
              <a:ea typeface="Calibri" panose="020F0502020204030204" pitchFamily="34" charset="0"/>
            </a:endParaRPr>
          </a:p>
          <a:p>
            <a:endParaRPr lang="en-NZ" sz="1400" b="1" dirty="0">
              <a:solidFill>
                <a:schemeClr val="tx2"/>
              </a:solidFill>
            </a:endParaRPr>
          </a:p>
          <a:p>
            <a:endParaRPr lang="en-NZ" sz="1400" b="1" dirty="0">
              <a:solidFill>
                <a:schemeClr val="tx2"/>
              </a:solidFill>
            </a:endParaRPr>
          </a:p>
          <a:p>
            <a:endParaRPr lang="en-NZ" sz="1400" b="1" dirty="0">
              <a:solidFill>
                <a:schemeClr val="tx2"/>
              </a:solidFill>
            </a:endParaRPr>
          </a:p>
          <a:p>
            <a:endParaRPr lang="en-NZ" sz="1400" b="1" dirty="0">
              <a:solidFill>
                <a:schemeClr val="tx2"/>
              </a:solidFill>
            </a:endParaRPr>
          </a:p>
          <a:p>
            <a:r>
              <a:rPr lang="en-NZ" sz="1400" b="1" dirty="0">
                <a:solidFill>
                  <a:schemeClr val="tx2"/>
                </a:solidFill>
              </a:rPr>
              <a:t>For more information</a:t>
            </a:r>
          </a:p>
          <a:p>
            <a:r>
              <a:rPr lang="en-NZ" sz="1400" b="1" dirty="0">
                <a:solidFill>
                  <a:schemeClr val="tx2"/>
                </a:solidFill>
                <a:hlinkClick r:id="rId2">
                  <a:extLst>
                    <a:ext uri="{A12FA001-AC4F-418D-AE19-62706E023703}">
                      <ahyp:hlinkClr xmlns:ahyp="http://schemas.microsoft.com/office/drawing/2018/hyperlinkcolor" val="tx"/>
                    </a:ext>
                  </a:extLst>
                </a:hlinkClick>
              </a:rPr>
              <a:t>www.hbrc.govt.nz</a:t>
            </a:r>
            <a:endParaRPr lang="en-NZ" sz="1400" b="1" dirty="0">
              <a:solidFill>
                <a:schemeClr val="tx2"/>
              </a:solidFill>
            </a:endParaRPr>
          </a:p>
          <a:p>
            <a:r>
              <a:rPr lang="en-NZ" sz="1400" b="1" dirty="0">
                <a:solidFill>
                  <a:schemeClr val="tx2"/>
                </a:solidFill>
              </a:rPr>
              <a:t>P: 06 835 9200</a:t>
            </a:r>
          </a:p>
        </p:txBody>
      </p:sp>
      <p:sp>
        <p:nvSpPr>
          <p:cNvPr id="3" name="Rectangle 2"/>
          <p:cNvSpPr/>
          <p:nvPr/>
        </p:nvSpPr>
        <p:spPr>
          <a:xfrm>
            <a:off x="843010" y="1219884"/>
            <a:ext cx="4336392" cy="646331"/>
          </a:xfrm>
          <a:prstGeom prst="rect">
            <a:avLst/>
          </a:prstGeom>
        </p:spPr>
        <p:txBody>
          <a:bodyPr wrap="square">
            <a:spAutoFit/>
          </a:bodyPr>
          <a:lstStyle/>
          <a:p>
            <a:r>
              <a:rPr lang="en-NZ" b="1" dirty="0">
                <a:solidFill>
                  <a:schemeClr val="bg2"/>
                </a:solidFill>
              </a:rPr>
              <a:t>SUMMARY </a:t>
            </a:r>
            <a:r>
              <a:rPr lang="en-US" b="1" dirty="0">
                <a:solidFill>
                  <a:schemeClr val="bg2"/>
                </a:solidFill>
              </a:rPr>
              <a:t>September</a:t>
            </a:r>
            <a:r>
              <a:rPr lang="en-NZ" b="1" dirty="0">
                <a:solidFill>
                  <a:schemeClr val="bg2"/>
                </a:solidFill>
              </a:rPr>
              <a:t> 2022</a:t>
            </a:r>
          </a:p>
          <a:p>
            <a:endParaRPr lang="en-NZ" dirty="0">
              <a:solidFill>
                <a:srgbClr val="002060"/>
              </a:solidFill>
            </a:endParaRPr>
          </a:p>
        </p:txBody>
      </p:sp>
      <p:sp>
        <p:nvSpPr>
          <p:cNvPr id="4" name="Rectangle 2">
            <a:extLst>
              <a:ext uri="{FF2B5EF4-FFF2-40B4-BE49-F238E27FC236}">
                <a16:creationId xmlns:a16="http://schemas.microsoft.com/office/drawing/2014/main" id="{E2A6BE9F-3CA5-44F4-9725-701ECA028B8A}"/>
              </a:ext>
            </a:extLst>
          </p:cNvPr>
          <p:cNvSpPr>
            <a:spLocks noChangeArrowheads="1"/>
          </p:cNvSpPr>
          <p:nvPr/>
        </p:nvSpPr>
        <p:spPr bwMode="auto">
          <a:xfrm>
            <a:off x="5651157" y="1543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5" name="Rectangle 2">
            <a:extLst>
              <a:ext uri="{FF2B5EF4-FFF2-40B4-BE49-F238E27FC236}">
                <a16:creationId xmlns:a16="http://schemas.microsoft.com/office/drawing/2014/main" id="{D535C686-73E4-43E8-8073-9F5D83E4FE74}"/>
              </a:ext>
            </a:extLst>
          </p:cNvPr>
          <p:cNvSpPr>
            <a:spLocks noChangeArrowheads="1"/>
          </p:cNvSpPr>
          <p:nvPr/>
        </p:nvSpPr>
        <p:spPr bwMode="auto">
          <a:xfrm>
            <a:off x="5467350" y="15051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pic>
        <p:nvPicPr>
          <p:cNvPr id="6" name="Picture 50">
            <a:extLst>
              <a:ext uri="{FF2B5EF4-FFF2-40B4-BE49-F238E27FC236}">
                <a16:creationId xmlns:a16="http://schemas.microsoft.com/office/drawing/2014/main" id="{D0DAE81D-71DE-41CD-B6D4-715393C65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018" y="1219884"/>
            <a:ext cx="6366057" cy="393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123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9962" y="1063092"/>
            <a:ext cx="2381376" cy="369332"/>
          </a:xfrm>
          <a:prstGeom prst="rect">
            <a:avLst/>
          </a:prstGeom>
        </p:spPr>
        <p:txBody>
          <a:bodyPr wrap="square">
            <a:spAutoFit/>
          </a:bodyPr>
          <a:lstStyle/>
          <a:p>
            <a:r>
              <a:rPr lang="en-NZ" b="1" dirty="0">
                <a:solidFill>
                  <a:schemeClr val="bg2"/>
                </a:solidFill>
              </a:rPr>
              <a:t>RAINFALL</a:t>
            </a:r>
            <a:endParaRPr lang="en-NZ" dirty="0">
              <a:solidFill>
                <a:schemeClr val="bg2"/>
              </a:solidFill>
            </a:endParaRPr>
          </a:p>
        </p:txBody>
      </p:sp>
      <p:sp>
        <p:nvSpPr>
          <p:cNvPr id="3" name="Rectangle 2"/>
          <p:cNvSpPr/>
          <p:nvPr/>
        </p:nvSpPr>
        <p:spPr>
          <a:xfrm>
            <a:off x="799962" y="1567872"/>
            <a:ext cx="4091634" cy="4447371"/>
          </a:xfrm>
          <a:prstGeom prst="rect">
            <a:avLst/>
          </a:prstGeom>
        </p:spPr>
        <p:txBody>
          <a:bodyPr wrap="square">
            <a:spAutoFit/>
          </a:bodyPr>
          <a:lstStyle/>
          <a:p>
            <a:r>
              <a:rPr lang="en-NZ" sz="1400" dirty="0">
                <a:solidFill>
                  <a:schemeClr val="tx2"/>
                </a:solidFill>
                <a:effectLst/>
                <a:latin typeface="Calibri" panose="020F0502020204030204" pitchFamily="34" charset="0"/>
                <a:ea typeface="Calibri" panose="020F0502020204030204" pitchFamily="34" charset="0"/>
              </a:rPr>
              <a:t>Well above normal, especially the Heretaunga Plains. 18 cloud to ground lightning strikes.</a:t>
            </a:r>
          </a:p>
          <a:p>
            <a:endParaRPr lang="en-NZ" sz="1400" i="1" dirty="0">
              <a:solidFill>
                <a:schemeClr val="tx2"/>
              </a:solidFill>
              <a:latin typeface="Calibri" panose="020F0502020204030204" pitchFamily="34" charset="0"/>
            </a:endParaRPr>
          </a:p>
          <a:p>
            <a:r>
              <a:rPr lang="en-NZ" sz="1400" i="1" dirty="0">
                <a:solidFill>
                  <a:schemeClr val="tx2"/>
                </a:solidFill>
              </a:rPr>
              <a:t>Lightning counts come from the Blitzortung.org lightning network to which HBRC contributes. </a:t>
            </a:r>
          </a:p>
          <a:p>
            <a:endParaRPr lang="en-NZ" sz="1400" dirty="0">
              <a:solidFill>
                <a:schemeClr val="tx2"/>
              </a:solidFill>
            </a:endParaRPr>
          </a:p>
          <a:p>
            <a:r>
              <a:rPr lang="en-NZ" sz="1400" dirty="0">
                <a:solidFill>
                  <a:schemeClr val="tx2"/>
                </a:solidFill>
              </a:rPr>
              <a:t>Percentage of normal September rainfall </a:t>
            </a:r>
          </a:p>
          <a:p>
            <a:r>
              <a:rPr lang="en-NZ" sz="1400" i="1" dirty="0">
                <a:solidFill>
                  <a:schemeClr val="tx2"/>
                </a:solidFill>
              </a:rPr>
              <a:t>(30 year average)</a:t>
            </a:r>
          </a:p>
          <a:p>
            <a:endParaRPr lang="en-NZ" sz="1400" i="1" dirty="0">
              <a:solidFill>
                <a:schemeClr val="tx2"/>
              </a:solidFill>
            </a:endParaRPr>
          </a:p>
          <a:p>
            <a:r>
              <a:rPr lang="en-NZ" sz="1400" b="1" dirty="0">
                <a:solidFill>
                  <a:schemeClr val="tx2"/>
                </a:solidFill>
              </a:rPr>
              <a:t>For areas in the region:</a:t>
            </a:r>
          </a:p>
          <a:p>
            <a:r>
              <a:rPr lang="en-NZ" sz="1400" dirty="0" err="1">
                <a:solidFill>
                  <a:schemeClr val="tx2"/>
                </a:solidFill>
              </a:rPr>
              <a:t>Waikaremoana</a:t>
            </a:r>
            <a:r>
              <a:rPr lang="en-NZ" sz="1400" dirty="0">
                <a:solidFill>
                  <a:schemeClr val="tx2"/>
                </a:solidFill>
              </a:rPr>
              <a:t>	                 185%</a:t>
            </a:r>
          </a:p>
          <a:p>
            <a:r>
              <a:rPr lang="en-NZ" sz="1400" dirty="0">
                <a:solidFill>
                  <a:schemeClr val="tx2"/>
                </a:solidFill>
              </a:rPr>
              <a:t>Northern HB	                 185%</a:t>
            </a:r>
          </a:p>
          <a:p>
            <a:r>
              <a:rPr lang="en-NZ" sz="1400" dirty="0" err="1">
                <a:solidFill>
                  <a:schemeClr val="tx2"/>
                </a:solidFill>
              </a:rPr>
              <a:t>Tangoio</a:t>
            </a:r>
            <a:r>
              <a:rPr lang="en-NZ" sz="1400" dirty="0">
                <a:solidFill>
                  <a:schemeClr val="tx2"/>
                </a:solidFill>
              </a:rPr>
              <a:t>		                 220%</a:t>
            </a:r>
          </a:p>
          <a:p>
            <a:r>
              <a:rPr lang="en-NZ" sz="1400" dirty="0" err="1">
                <a:solidFill>
                  <a:schemeClr val="tx2"/>
                </a:solidFill>
              </a:rPr>
              <a:t>Kaweka</a:t>
            </a:r>
            <a:r>
              <a:rPr lang="en-NZ" sz="1400" dirty="0">
                <a:solidFill>
                  <a:schemeClr val="tx2"/>
                </a:solidFill>
              </a:rPr>
              <a:t>		                 199%</a:t>
            </a:r>
          </a:p>
          <a:p>
            <a:r>
              <a:rPr lang="en-NZ" sz="1400" dirty="0" err="1">
                <a:solidFill>
                  <a:schemeClr val="tx2"/>
                </a:solidFill>
              </a:rPr>
              <a:t>Ruahine</a:t>
            </a:r>
            <a:r>
              <a:rPr lang="en-NZ" sz="1400" dirty="0">
                <a:solidFill>
                  <a:schemeClr val="tx2"/>
                </a:solidFill>
              </a:rPr>
              <a:t>		                 182%</a:t>
            </a:r>
          </a:p>
          <a:p>
            <a:r>
              <a:rPr lang="en-NZ" sz="1400" dirty="0">
                <a:solidFill>
                  <a:schemeClr val="tx2"/>
                </a:solidFill>
              </a:rPr>
              <a:t>Heretaunga Plains 	                 291%</a:t>
            </a:r>
          </a:p>
          <a:p>
            <a:r>
              <a:rPr lang="en-NZ" sz="1400" dirty="0" err="1">
                <a:solidFill>
                  <a:schemeClr val="tx2"/>
                </a:solidFill>
              </a:rPr>
              <a:t>Ruataniwha</a:t>
            </a:r>
            <a:r>
              <a:rPr lang="en-NZ" sz="1400" dirty="0">
                <a:solidFill>
                  <a:schemeClr val="tx2"/>
                </a:solidFill>
              </a:rPr>
              <a:t> Plains	                 233%</a:t>
            </a:r>
          </a:p>
          <a:p>
            <a:r>
              <a:rPr lang="en-NZ" sz="1400" u="sng" dirty="0">
                <a:solidFill>
                  <a:schemeClr val="tx2"/>
                </a:solidFill>
              </a:rPr>
              <a:t>Southern HB	                 258%</a:t>
            </a:r>
          </a:p>
          <a:p>
            <a:r>
              <a:rPr lang="en-NZ" sz="1400" b="1" dirty="0">
                <a:solidFill>
                  <a:schemeClr val="tx2"/>
                </a:solidFill>
              </a:rPr>
              <a:t>Hawke’s Bay Region                          219%</a:t>
            </a:r>
          </a:p>
          <a:p>
            <a:endParaRPr lang="en-NZ" sz="1700" b="1" dirty="0">
              <a:solidFill>
                <a:srgbClr val="FF0000"/>
              </a:solidFill>
            </a:endParaRPr>
          </a:p>
        </p:txBody>
      </p:sp>
      <p:pic>
        <p:nvPicPr>
          <p:cNvPr id="7" name="Picture 6">
            <a:extLst>
              <a:ext uri="{FF2B5EF4-FFF2-40B4-BE49-F238E27FC236}">
                <a16:creationId xmlns:a16="http://schemas.microsoft.com/office/drawing/2014/main" id="{EA2D549E-9081-42F4-8EE3-577797EA461D}"/>
              </a:ext>
            </a:extLst>
          </p:cNvPr>
          <p:cNvPicPr>
            <a:picLocks noChangeAspect="1"/>
          </p:cNvPicPr>
          <p:nvPr/>
        </p:nvPicPr>
        <p:blipFill rotWithShape="1">
          <a:blip r:embed="rId2"/>
          <a:srcRect t="28386"/>
          <a:stretch/>
        </p:blipFill>
        <p:spPr>
          <a:xfrm>
            <a:off x="4824120" y="624726"/>
            <a:ext cx="2353260" cy="807698"/>
          </a:xfrm>
          <a:prstGeom prst="rect">
            <a:avLst/>
          </a:prstGeom>
        </p:spPr>
      </p:pic>
      <p:pic>
        <p:nvPicPr>
          <p:cNvPr id="5" name="Picture 4" descr="Map&#10;&#10;Description automatically generated">
            <a:extLst>
              <a:ext uri="{FF2B5EF4-FFF2-40B4-BE49-F238E27FC236}">
                <a16:creationId xmlns:a16="http://schemas.microsoft.com/office/drawing/2014/main" id="{5A6E76E2-2B10-488E-84B6-242925C9343E}"/>
              </a:ext>
            </a:extLst>
          </p:cNvPr>
          <p:cNvPicPr>
            <a:picLocks noChangeAspect="1"/>
          </p:cNvPicPr>
          <p:nvPr/>
        </p:nvPicPr>
        <p:blipFill>
          <a:blip r:embed="rId3"/>
          <a:stretch>
            <a:fillRect/>
          </a:stretch>
        </p:blipFill>
        <p:spPr>
          <a:xfrm>
            <a:off x="4824120" y="1028575"/>
            <a:ext cx="4986668" cy="4986668"/>
          </a:xfrm>
          <a:prstGeom prst="rect">
            <a:avLst/>
          </a:prstGeom>
        </p:spPr>
      </p:pic>
    </p:spTree>
    <p:extLst>
      <p:ext uri="{BB962C8B-B14F-4D97-AF65-F5344CB8AC3E}">
        <p14:creationId xmlns:p14="http://schemas.microsoft.com/office/powerpoint/2010/main" val="2671095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6127" y="1118353"/>
            <a:ext cx="2381376" cy="369332"/>
          </a:xfrm>
          <a:prstGeom prst="rect">
            <a:avLst/>
          </a:prstGeom>
        </p:spPr>
        <p:txBody>
          <a:bodyPr wrap="square">
            <a:spAutoFit/>
          </a:bodyPr>
          <a:lstStyle/>
          <a:p>
            <a:r>
              <a:rPr lang="en-NZ" b="1" dirty="0">
                <a:solidFill>
                  <a:schemeClr val="bg2"/>
                </a:solidFill>
              </a:rPr>
              <a:t>TEMPERATURES</a:t>
            </a:r>
            <a:endParaRPr lang="en-NZ" dirty="0">
              <a:solidFill>
                <a:schemeClr val="bg2"/>
              </a:solidFill>
            </a:endParaRPr>
          </a:p>
        </p:txBody>
      </p:sp>
      <p:sp>
        <p:nvSpPr>
          <p:cNvPr id="3" name="Rectangle 2"/>
          <p:cNvSpPr/>
          <p:nvPr/>
        </p:nvSpPr>
        <p:spPr>
          <a:xfrm>
            <a:off x="896127" y="1582800"/>
            <a:ext cx="3064979" cy="2693045"/>
          </a:xfrm>
          <a:prstGeom prst="rect">
            <a:avLst/>
          </a:prstGeom>
        </p:spPr>
        <p:txBody>
          <a:bodyPr wrap="square">
            <a:spAutoFit/>
          </a:bodyPr>
          <a:lstStyle/>
          <a:p>
            <a:r>
              <a:rPr lang="en-NZ" sz="1300" dirty="0">
                <a:solidFill>
                  <a:schemeClr val="tx2"/>
                </a:solidFill>
                <a:latin typeface="Calibri" panose="020F0502020204030204" pitchFamily="34" charset="0"/>
                <a:ea typeface="Calibri" panose="020F0502020204030204" pitchFamily="34" charset="0"/>
              </a:rPr>
              <a:t>A</a:t>
            </a:r>
            <a:r>
              <a:rPr lang="en-NZ" sz="1300" dirty="0">
                <a:solidFill>
                  <a:schemeClr val="tx2"/>
                </a:solidFill>
                <a:effectLst/>
                <a:latin typeface="Calibri" panose="020F0502020204030204" pitchFamily="34" charset="0"/>
                <a:ea typeface="Calibri" panose="020F0502020204030204" pitchFamily="34" charset="0"/>
              </a:rPr>
              <a:t>verage during the day, warmer than usual overnight.</a:t>
            </a:r>
            <a:endParaRPr lang="en-US" sz="1300" u="sng" dirty="0">
              <a:solidFill>
                <a:schemeClr val="tx2"/>
              </a:solidFill>
              <a:effectLst/>
              <a:latin typeface="Calibri" panose="020F0502020204030204" pitchFamily="34" charset="0"/>
              <a:ea typeface="Calibri" panose="020F0502020204030204" pitchFamily="34" charset="0"/>
            </a:endParaRPr>
          </a:p>
          <a:p>
            <a:pPr fontAlgn="base" hangingPunct="0"/>
            <a:endParaRPr lang="en-US" sz="1300" u="sng" dirty="0">
              <a:solidFill>
                <a:schemeClr val="tx2"/>
              </a:solidFill>
              <a:effectLst/>
              <a:latin typeface="Calibri" panose="020F0502020204030204" pitchFamily="34" charset="0"/>
              <a:ea typeface="Calibri" panose="020F0502020204030204" pitchFamily="34" charset="0"/>
            </a:endParaRPr>
          </a:p>
          <a:p>
            <a:pPr fontAlgn="base" hangingPunct="0"/>
            <a:r>
              <a:rPr lang="en-US" sz="1300" u="sng" dirty="0">
                <a:solidFill>
                  <a:schemeClr val="tx2"/>
                </a:solidFill>
                <a:effectLst/>
                <a:latin typeface="Calibri" panose="020F0502020204030204" pitchFamily="34" charset="0"/>
                <a:ea typeface="Calibri" panose="020F0502020204030204" pitchFamily="34" charset="0"/>
              </a:rPr>
              <a:t>Mean Difference from Normal</a:t>
            </a:r>
            <a:endParaRPr lang="en-NZ" sz="1300" dirty="0">
              <a:solidFill>
                <a:schemeClr val="tx2"/>
              </a:solidFill>
              <a:effectLst/>
              <a:latin typeface="Calibri" panose="020F0502020204030204" pitchFamily="34" charset="0"/>
              <a:ea typeface="Calibri" panose="020F0502020204030204" pitchFamily="34" charset="0"/>
            </a:endParaRPr>
          </a:p>
          <a:p>
            <a:pPr fontAlgn="base" hangingPunct="0"/>
            <a:r>
              <a:rPr lang="en-US" sz="1300" dirty="0">
                <a:solidFill>
                  <a:schemeClr val="tx2"/>
                </a:solidFill>
                <a:effectLst/>
                <a:latin typeface="Calibri" panose="020F0502020204030204" pitchFamily="34" charset="0"/>
                <a:ea typeface="Calibri" panose="020F0502020204030204" pitchFamily="34" charset="0"/>
              </a:rPr>
              <a:t>Maximum Temperature:  -0.1</a:t>
            </a:r>
            <a:r>
              <a:rPr lang="en-NZ" sz="1300" dirty="0">
                <a:solidFill>
                  <a:schemeClr val="tx2"/>
                </a:solidFill>
                <a:effectLst/>
                <a:latin typeface="Arial Unicode MS"/>
                <a:ea typeface="Calibri" panose="020F0502020204030204" pitchFamily="34" charset="0"/>
              </a:rPr>
              <a:t>°</a:t>
            </a:r>
            <a:r>
              <a:rPr lang="en-NZ" sz="1300" dirty="0">
                <a:solidFill>
                  <a:schemeClr val="tx2"/>
                </a:solidFill>
                <a:effectLst/>
                <a:latin typeface="Calibri" panose="020F0502020204030204" pitchFamily="34" charset="0"/>
                <a:ea typeface="Calibri" panose="020F0502020204030204" pitchFamily="34" charset="0"/>
              </a:rPr>
              <a:t>C</a:t>
            </a:r>
          </a:p>
          <a:p>
            <a:pPr fontAlgn="base" hangingPunct="0"/>
            <a:r>
              <a:rPr lang="en-US" sz="1300" dirty="0">
                <a:solidFill>
                  <a:schemeClr val="tx2"/>
                </a:solidFill>
                <a:effectLst/>
                <a:latin typeface="Calibri" panose="020F0502020204030204" pitchFamily="34" charset="0"/>
                <a:ea typeface="Calibri" panose="020F0502020204030204" pitchFamily="34" charset="0"/>
              </a:rPr>
              <a:t>Minimum Temperature:   1.0</a:t>
            </a:r>
            <a:r>
              <a:rPr lang="en-NZ" sz="1300" dirty="0">
                <a:solidFill>
                  <a:schemeClr val="tx2"/>
                </a:solidFill>
                <a:effectLst/>
                <a:latin typeface="Arial Unicode MS"/>
                <a:ea typeface="Calibri" panose="020F0502020204030204" pitchFamily="34" charset="0"/>
              </a:rPr>
              <a:t>°</a:t>
            </a:r>
            <a:r>
              <a:rPr lang="en-NZ" sz="1300" dirty="0">
                <a:solidFill>
                  <a:schemeClr val="tx2"/>
                </a:solidFill>
                <a:effectLst/>
                <a:latin typeface="Calibri" panose="020F0502020204030204" pitchFamily="34" charset="0"/>
                <a:ea typeface="Calibri" panose="020F0502020204030204" pitchFamily="34" charset="0"/>
              </a:rPr>
              <a:t>C</a:t>
            </a:r>
          </a:p>
          <a:p>
            <a:pPr fontAlgn="base" hangingPunct="0"/>
            <a:br>
              <a:rPr lang="en-NZ" sz="1300" dirty="0">
                <a:solidFill>
                  <a:schemeClr val="tx2"/>
                </a:solidFill>
                <a:effectLst/>
                <a:latin typeface="Calibri" panose="020F0502020204030204" pitchFamily="34" charset="0"/>
                <a:ea typeface="Calibri" panose="020F0502020204030204" pitchFamily="34" charset="0"/>
              </a:rPr>
            </a:br>
            <a:r>
              <a:rPr lang="en-NZ" sz="1300" dirty="0">
                <a:solidFill>
                  <a:schemeClr val="tx2"/>
                </a:solidFill>
                <a:effectLst/>
                <a:latin typeface="Calibri" panose="020F0502020204030204" pitchFamily="34" charset="0"/>
                <a:ea typeface="Calibri" panose="020F0502020204030204" pitchFamily="34" charset="0"/>
              </a:rPr>
              <a:t>Mean Daily Maximum:   15 °C</a:t>
            </a:r>
          </a:p>
          <a:p>
            <a:pPr fontAlgn="base" hangingPunct="0"/>
            <a:r>
              <a:rPr lang="en-US" sz="1300" dirty="0">
                <a:solidFill>
                  <a:schemeClr val="tx2"/>
                </a:solidFill>
                <a:effectLst/>
                <a:latin typeface="Calibri" panose="020F0502020204030204" pitchFamily="34" charset="0"/>
                <a:ea typeface="Calibri" panose="020F0502020204030204" pitchFamily="34" charset="0"/>
              </a:rPr>
              <a:t>Mean Daily Minimum:    7°C</a:t>
            </a:r>
            <a:endParaRPr lang="en-NZ" sz="1300" dirty="0">
              <a:solidFill>
                <a:schemeClr val="tx2"/>
              </a:solidFill>
              <a:effectLst/>
              <a:latin typeface="Calibri" panose="020F0502020204030204" pitchFamily="34" charset="0"/>
              <a:ea typeface="Calibri" panose="020F0502020204030204" pitchFamily="34" charset="0"/>
            </a:endParaRPr>
          </a:p>
          <a:p>
            <a:pPr fontAlgn="base" hangingPunct="0"/>
            <a:r>
              <a:rPr lang="en-US" sz="1300" dirty="0">
                <a:solidFill>
                  <a:schemeClr val="tx2"/>
                </a:solidFill>
                <a:effectLst/>
                <a:latin typeface="Calibri" panose="020F0502020204030204" pitchFamily="34" charset="0"/>
                <a:ea typeface="Calibri" panose="020F0502020204030204" pitchFamily="34" charset="0"/>
              </a:rPr>
              <a:t>Highest Daily: 23.1 °C</a:t>
            </a:r>
            <a:endParaRPr lang="en-NZ" sz="1300" dirty="0">
              <a:solidFill>
                <a:schemeClr val="tx2"/>
              </a:solidFill>
              <a:effectLst/>
              <a:latin typeface="Calibri" panose="020F0502020204030204" pitchFamily="34" charset="0"/>
              <a:ea typeface="Calibri" panose="020F0502020204030204" pitchFamily="34" charset="0"/>
            </a:endParaRPr>
          </a:p>
          <a:p>
            <a:pPr fontAlgn="base" hangingPunct="0"/>
            <a:r>
              <a:rPr lang="en-US" sz="1300" dirty="0">
                <a:solidFill>
                  <a:schemeClr val="tx2"/>
                </a:solidFill>
                <a:effectLst/>
                <a:latin typeface="Calibri" panose="020F0502020204030204" pitchFamily="34" charset="0"/>
                <a:ea typeface="Calibri" panose="020F0502020204030204" pitchFamily="34" charset="0"/>
              </a:rPr>
              <a:t>Location: Hastings AWS (</a:t>
            </a:r>
            <a:r>
              <a:rPr lang="en-US" sz="1300" dirty="0" err="1">
                <a:solidFill>
                  <a:schemeClr val="tx2"/>
                </a:solidFill>
                <a:effectLst/>
                <a:latin typeface="Calibri" panose="020F0502020204030204" pitchFamily="34" charset="0"/>
                <a:ea typeface="Calibri" panose="020F0502020204030204" pitchFamily="34" charset="0"/>
              </a:rPr>
              <a:t>Metservice</a:t>
            </a:r>
            <a:r>
              <a:rPr lang="en-US" sz="1300" dirty="0">
                <a:solidFill>
                  <a:schemeClr val="tx2"/>
                </a:solidFill>
                <a:effectLst/>
                <a:latin typeface="Calibri" panose="020F0502020204030204" pitchFamily="34" charset="0"/>
                <a:ea typeface="Calibri" panose="020F0502020204030204" pitchFamily="34" charset="0"/>
              </a:rPr>
              <a:t>)</a:t>
            </a:r>
            <a:endParaRPr lang="en-NZ" sz="1300" dirty="0">
              <a:solidFill>
                <a:schemeClr val="tx2"/>
              </a:solidFill>
              <a:effectLst/>
              <a:latin typeface="Calibri" panose="020F0502020204030204" pitchFamily="34" charset="0"/>
              <a:ea typeface="Calibri" panose="020F0502020204030204" pitchFamily="34" charset="0"/>
            </a:endParaRPr>
          </a:p>
          <a:p>
            <a:pPr fontAlgn="base" hangingPunct="0"/>
            <a:r>
              <a:rPr lang="en-US" sz="1300" dirty="0">
                <a:solidFill>
                  <a:schemeClr val="tx2"/>
                </a:solidFill>
                <a:effectLst/>
                <a:latin typeface="Calibri" panose="020F0502020204030204" pitchFamily="34" charset="0"/>
                <a:ea typeface="Calibri" panose="020F0502020204030204" pitchFamily="34" charset="0"/>
              </a:rPr>
              <a:t>Lowest Daily:  -3.9 °C</a:t>
            </a:r>
            <a:endParaRPr lang="en-NZ" sz="1300" dirty="0">
              <a:solidFill>
                <a:schemeClr val="tx2"/>
              </a:solidFill>
              <a:effectLst/>
              <a:latin typeface="Calibri" panose="020F0502020204030204" pitchFamily="34" charset="0"/>
              <a:ea typeface="Calibri" panose="020F0502020204030204" pitchFamily="34" charset="0"/>
            </a:endParaRPr>
          </a:p>
          <a:p>
            <a:pPr fontAlgn="base" hangingPunct="0"/>
            <a:r>
              <a:rPr lang="en-NZ" sz="1300" dirty="0">
                <a:solidFill>
                  <a:schemeClr val="tx2"/>
                </a:solidFill>
                <a:effectLst/>
                <a:latin typeface="Calibri" panose="020F0502020204030204" pitchFamily="34" charset="0"/>
                <a:ea typeface="Calibri" panose="020F0502020204030204" pitchFamily="34" charset="0"/>
              </a:rPr>
              <a:t>Location: </a:t>
            </a:r>
            <a:r>
              <a:rPr lang="en-NZ" sz="1300" dirty="0" err="1">
                <a:solidFill>
                  <a:schemeClr val="tx2"/>
                </a:solidFill>
                <a:effectLst/>
                <a:latin typeface="Calibri" panose="020F0502020204030204" pitchFamily="34" charset="0"/>
                <a:ea typeface="Calibri" panose="020F0502020204030204" pitchFamily="34" charset="0"/>
              </a:rPr>
              <a:t>Taharua</a:t>
            </a:r>
            <a:r>
              <a:rPr lang="en-NZ" sz="1300" dirty="0">
                <a:solidFill>
                  <a:schemeClr val="tx2"/>
                </a:solidFill>
                <a:effectLst/>
                <a:latin typeface="Calibri" panose="020F0502020204030204" pitchFamily="34" charset="0"/>
                <a:ea typeface="Calibri" panose="020F0502020204030204" pitchFamily="34" charset="0"/>
              </a:rPr>
              <a:t> Climate  </a:t>
            </a:r>
          </a:p>
        </p:txBody>
      </p:sp>
      <p:sp>
        <p:nvSpPr>
          <p:cNvPr id="10" name="Rectangle 9">
            <a:extLst>
              <a:ext uri="{FF2B5EF4-FFF2-40B4-BE49-F238E27FC236}">
                <a16:creationId xmlns:a16="http://schemas.microsoft.com/office/drawing/2014/main" id="{D15632D4-0F3F-4971-B04E-C2F258D03D7A}"/>
              </a:ext>
            </a:extLst>
          </p:cNvPr>
          <p:cNvSpPr/>
          <p:nvPr/>
        </p:nvSpPr>
        <p:spPr>
          <a:xfrm>
            <a:off x="9667782" y="5415379"/>
            <a:ext cx="2443949" cy="13138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Map&#10;&#10;Description automatically generated">
            <a:extLst>
              <a:ext uri="{FF2B5EF4-FFF2-40B4-BE49-F238E27FC236}">
                <a16:creationId xmlns:a16="http://schemas.microsoft.com/office/drawing/2014/main" id="{3BC07B30-C2EB-43B7-87FF-C564C4C5AA6E}"/>
              </a:ext>
            </a:extLst>
          </p:cNvPr>
          <p:cNvPicPr>
            <a:picLocks noChangeAspect="1"/>
          </p:cNvPicPr>
          <p:nvPr/>
        </p:nvPicPr>
        <p:blipFill rotWithShape="1">
          <a:blip r:embed="rId2"/>
          <a:srcRect t="10417" b="5694"/>
          <a:stretch/>
        </p:blipFill>
        <p:spPr>
          <a:xfrm>
            <a:off x="3709952" y="1168777"/>
            <a:ext cx="4032042" cy="4783828"/>
          </a:xfrm>
          <a:prstGeom prst="rect">
            <a:avLst/>
          </a:prstGeom>
        </p:spPr>
      </p:pic>
      <p:pic>
        <p:nvPicPr>
          <p:cNvPr id="8" name="Picture 7" descr="Map&#10;&#10;Description automatically generated">
            <a:extLst>
              <a:ext uri="{FF2B5EF4-FFF2-40B4-BE49-F238E27FC236}">
                <a16:creationId xmlns:a16="http://schemas.microsoft.com/office/drawing/2014/main" id="{C7FACF09-86DE-4B7A-9BBA-57D68BB6DB26}"/>
              </a:ext>
            </a:extLst>
          </p:cNvPr>
          <p:cNvPicPr>
            <a:picLocks noChangeAspect="1"/>
          </p:cNvPicPr>
          <p:nvPr/>
        </p:nvPicPr>
        <p:blipFill rotWithShape="1">
          <a:blip r:embed="rId3"/>
          <a:srcRect t="10417" b="5694"/>
          <a:stretch/>
        </p:blipFill>
        <p:spPr>
          <a:xfrm>
            <a:off x="7741994" y="1118353"/>
            <a:ext cx="4117040" cy="4884675"/>
          </a:xfrm>
          <a:prstGeom prst="rect">
            <a:avLst/>
          </a:prstGeom>
        </p:spPr>
      </p:pic>
    </p:spTree>
    <p:extLst>
      <p:ext uri="{BB962C8B-B14F-4D97-AF65-F5344CB8AC3E}">
        <p14:creationId xmlns:p14="http://schemas.microsoft.com/office/powerpoint/2010/main" val="755076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6215" y="1144060"/>
            <a:ext cx="2381376" cy="369332"/>
          </a:xfrm>
          <a:prstGeom prst="rect">
            <a:avLst/>
          </a:prstGeom>
        </p:spPr>
        <p:txBody>
          <a:bodyPr wrap="square">
            <a:spAutoFit/>
          </a:bodyPr>
          <a:lstStyle/>
          <a:p>
            <a:r>
              <a:rPr lang="en-NZ" b="1" dirty="0">
                <a:solidFill>
                  <a:schemeClr val="bg2"/>
                </a:solidFill>
              </a:rPr>
              <a:t>RIVER FLOW</a:t>
            </a:r>
            <a:endParaRPr lang="en-NZ" dirty="0">
              <a:solidFill>
                <a:schemeClr val="bg2"/>
              </a:solidFill>
            </a:endParaRPr>
          </a:p>
        </p:txBody>
      </p:sp>
      <p:sp>
        <p:nvSpPr>
          <p:cNvPr id="3" name="Rectangle 2"/>
          <p:cNvSpPr/>
          <p:nvPr/>
        </p:nvSpPr>
        <p:spPr>
          <a:xfrm>
            <a:off x="896215" y="1369543"/>
            <a:ext cx="3494810" cy="4185761"/>
          </a:xfrm>
          <a:prstGeom prst="rect">
            <a:avLst/>
          </a:prstGeom>
        </p:spPr>
        <p:txBody>
          <a:bodyPr wrap="square">
            <a:spAutoFit/>
          </a:bodyPr>
          <a:lstStyle/>
          <a:p>
            <a:endParaRPr lang="en-NZ" sz="1400" dirty="0">
              <a:solidFill>
                <a:schemeClr val="tx2"/>
              </a:solidFill>
            </a:endParaRPr>
          </a:p>
          <a:p>
            <a:r>
              <a:rPr lang="en-NZ" sz="1400" b="1" dirty="0">
                <a:solidFill>
                  <a:schemeClr val="tx2"/>
                </a:solidFill>
              </a:rPr>
              <a:t>Percentage of average September flows </a:t>
            </a:r>
          </a:p>
          <a:p>
            <a:r>
              <a:rPr lang="en-NZ" sz="1400" b="1" dirty="0">
                <a:solidFill>
                  <a:schemeClr val="tx2"/>
                </a:solidFill>
              </a:rPr>
              <a:t>for areas in the region:</a:t>
            </a:r>
          </a:p>
          <a:p>
            <a:endParaRPr lang="en-NZ" sz="1400" b="1" dirty="0">
              <a:solidFill>
                <a:schemeClr val="tx2"/>
              </a:solidFill>
            </a:endParaRPr>
          </a:p>
          <a:p>
            <a:r>
              <a:rPr lang="en-NZ" sz="1400" dirty="0">
                <a:solidFill>
                  <a:schemeClr val="tx2"/>
                </a:solidFill>
              </a:rPr>
              <a:t>Northern Coast – </a:t>
            </a:r>
            <a:r>
              <a:rPr lang="en-NZ" sz="1400" dirty="0" err="1">
                <a:solidFill>
                  <a:schemeClr val="tx2"/>
                </a:solidFill>
              </a:rPr>
              <a:t>Mahia</a:t>
            </a:r>
            <a:r>
              <a:rPr lang="en-NZ" sz="1400" dirty="0">
                <a:solidFill>
                  <a:schemeClr val="tx2"/>
                </a:solidFill>
              </a:rPr>
              <a:t>	                         196% </a:t>
            </a:r>
          </a:p>
          <a:p>
            <a:r>
              <a:rPr lang="en-NZ" sz="1400" dirty="0">
                <a:solidFill>
                  <a:schemeClr val="tx2"/>
                </a:solidFill>
              </a:rPr>
              <a:t>Northern HB – </a:t>
            </a:r>
            <a:r>
              <a:rPr lang="en-NZ" sz="1400" dirty="0" err="1">
                <a:solidFill>
                  <a:schemeClr val="tx2"/>
                </a:solidFill>
              </a:rPr>
              <a:t>Hangaroa</a:t>
            </a:r>
            <a:r>
              <a:rPr lang="en-NZ" sz="1400" dirty="0">
                <a:solidFill>
                  <a:schemeClr val="tx2"/>
                </a:solidFill>
              </a:rPr>
              <a:t> River	  149%</a:t>
            </a:r>
            <a:br>
              <a:rPr lang="en-NZ" sz="1400" dirty="0">
                <a:solidFill>
                  <a:schemeClr val="tx2"/>
                </a:solidFill>
              </a:rPr>
            </a:br>
            <a:r>
              <a:rPr lang="en-NZ" sz="1400" dirty="0">
                <a:solidFill>
                  <a:schemeClr val="tx2"/>
                </a:solidFill>
              </a:rPr>
              <a:t>Northern HB – Wairoa River	  161%</a:t>
            </a:r>
          </a:p>
          <a:p>
            <a:r>
              <a:rPr lang="en-NZ" sz="1400" dirty="0">
                <a:solidFill>
                  <a:schemeClr val="tx2"/>
                </a:solidFill>
              </a:rPr>
              <a:t>Northern HB – </a:t>
            </a:r>
            <a:r>
              <a:rPr lang="en-NZ" sz="1400" dirty="0" err="1">
                <a:solidFill>
                  <a:schemeClr val="tx2"/>
                </a:solidFill>
              </a:rPr>
              <a:t>Waiau</a:t>
            </a:r>
            <a:r>
              <a:rPr lang="en-NZ" sz="1400" dirty="0">
                <a:solidFill>
                  <a:schemeClr val="tx2"/>
                </a:solidFill>
              </a:rPr>
              <a:t> River                      152%</a:t>
            </a:r>
            <a:br>
              <a:rPr lang="en-NZ" sz="1400" dirty="0">
                <a:solidFill>
                  <a:schemeClr val="tx2"/>
                </a:solidFill>
              </a:rPr>
            </a:br>
            <a:r>
              <a:rPr lang="en-NZ" sz="1400" dirty="0" err="1">
                <a:solidFill>
                  <a:schemeClr val="tx2"/>
                </a:solidFill>
              </a:rPr>
              <a:t>Mohaka</a:t>
            </a:r>
            <a:r>
              <a:rPr lang="en-NZ" sz="1400" dirty="0">
                <a:solidFill>
                  <a:schemeClr val="tx2"/>
                </a:solidFill>
              </a:rPr>
              <a:t>			  154% </a:t>
            </a:r>
          </a:p>
          <a:p>
            <a:r>
              <a:rPr lang="en-NZ" sz="1400" dirty="0" err="1">
                <a:solidFill>
                  <a:schemeClr val="tx2"/>
                </a:solidFill>
              </a:rPr>
              <a:t>Esk</a:t>
            </a:r>
            <a:r>
              <a:rPr lang="en-NZ" sz="1400" dirty="0">
                <a:solidFill>
                  <a:schemeClr val="tx2"/>
                </a:solidFill>
              </a:rPr>
              <a:t>-Central Coast		  155% </a:t>
            </a:r>
          </a:p>
          <a:p>
            <a:r>
              <a:rPr lang="en-NZ" sz="1400" dirty="0" err="1">
                <a:solidFill>
                  <a:schemeClr val="tx2"/>
                </a:solidFill>
              </a:rPr>
              <a:t>Tūtaekuri</a:t>
            </a:r>
            <a:r>
              <a:rPr lang="en-NZ" sz="1400" dirty="0">
                <a:solidFill>
                  <a:schemeClr val="tx2"/>
                </a:solidFill>
              </a:rPr>
              <a:t>		                         181% </a:t>
            </a:r>
          </a:p>
          <a:p>
            <a:r>
              <a:rPr lang="en-NZ" sz="1400" dirty="0">
                <a:solidFill>
                  <a:schemeClr val="tx2"/>
                </a:solidFill>
              </a:rPr>
              <a:t>Karamu			  131%</a:t>
            </a:r>
          </a:p>
          <a:p>
            <a:r>
              <a:rPr lang="en-NZ" sz="1400" dirty="0">
                <a:solidFill>
                  <a:schemeClr val="tx2"/>
                </a:solidFill>
              </a:rPr>
              <a:t>Ngaruroro – </a:t>
            </a:r>
            <a:r>
              <a:rPr lang="en-NZ" sz="1400" dirty="0" err="1">
                <a:solidFill>
                  <a:schemeClr val="tx2"/>
                </a:solidFill>
              </a:rPr>
              <a:t>Kuripapango</a:t>
            </a:r>
            <a:r>
              <a:rPr lang="en-NZ" sz="1400" dirty="0">
                <a:solidFill>
                  <a:schemeClr val="tx2"/>
                </a:solidFill>
              </a:rPr>
              <a:t>	                         137% </a:t>
            </a:r>
          </a:p>
          <a:p>
            <a:r>
              <a:rPr lang="en-NZ" sz="1400" dirty="0">
                <a:solidFill>
                  <a:schemeClr val="tx2"/>
                </a:solidFill>
              </a:rPr>
              <a:t>Ngaruroro – </a:t>
            </a:r>
            <a:r>
              <a:rPr lang="en-NZ" sz="1400" dirty="0" err="1">
                <a:solidFill>
                  <a:schemeClr val="tx2"/>
                </a:solidFill>
              </a:rPr>
              <a:t>Chesterhope</a:t>
            </a:r>
            <a:r>
              <a:rPr lang="en-NZ" sz="1400" dirty="0">
                <a:solidFill>
                  <a:schemeClr val="tx2"/>
                </a:solidFill>
              </a:rPr>
              <a:t>	  164% </a:t>
            </a:r>
          </a:p>
          <a:p>
            <a:r>
              <a:rPr lang="en-NZ" sz="1400" dirty="0">
                <a:solidFill>
                  <a:schemeClr val="tx2"/>
                </a:solidFill>
              </a:rPr>
              <a:t>Southern Coast		  227% </a:t>
            </a:r>
          </a:p>
          <a:p>
            <a:r>
              <a:rPr lang="en-NZ" sz="1400" dirty="0">
                <a:solidFill>
                  <a:schemeClr val="tx2"/>
                </a:solidFill>
              </a:rPr>
              <a:t>Tukituki – </a:t>
            </a:r>
            <a:r>
              <a:rPr lang="en-NZ" sz="1400" dirty="0" err="1">
                <a:solidFill>
                  <a:schemeClr val="tx2"/>
                </a:solidFill>
              </a:rPr>
              <a:t>Tukipo</a:t>
            </a:r>
            <a:r>
              <a:rPr lang="en-NZ" sz="1400" dirty="0">
                <a:solidFill>
                  <a:schemeClr val="tx2"/>
                </a:solidFill>
              </a:rPr>
              <a:t> River	                         283%</a:t>
            </a:r>
          </a:p>
          <a:p>
            <a:r>
              <a:rPr lang="en-NZ" sz="1400" dirty="0">
                <a:solidFill>
                  <a:schemeClr val="tx2"/>
                </a:solidFill>
              </a:rPr>
              <a:t>Tukituki – Tukituki River	                         210%</a:t>
            </a:r>
          </a:p>
          <a:p>
            <a:r>
              <a:rPr lang="en-NZ" sz="1400" u="sng" dirty="0" err="1">
                <a:solidFill>
                  <a:schemeClr val="tx2"/>
                </a:solidFill>
              </a:rPr>
              <a:t>Porangahau</a:t>
            </a:r>
            <a:r>
              <a:rPr lang="en-NZ" sz="1400" u="sng" dirty="0">
                <a:solidFill>
                  <a:schemeClr val="tx2"/>
                </a:solidFill>
              </a:rPr>
              <a:t>		                         484%</a:t>
            </a:r>
          </a:p>
          <a:p>
            <a:r>
              <a:rPr lang="en-NZ" sz="1400" b="1" dirty="0">
                <a:solidFill>
                  <a:schemeClr val="tx2"/>
                </a:solidFill>
              </a:rPr>
              <a:t>Hawke’s Bay Region	   	  199%</a:t>
            </a:r>
          </a:p>
        </p:txBody>
      </p:sp>
      <p:pic>
        <p:nvPicPr>
          <p:cNvPr id="6" name="Picture 5" descr="Map&#10;&#10;Description automatically generated">
            <a:extLst>
              <a:ext uri="{FF2B5EF4-FFF2-40B4-BE49-F238E27FC236}">
                <a16:creationId xmlns:a16="http://schemas.microsoft.com/office/drawing/2014/main" id="{292314EE-BD4C-4220-9F1B-59760A4A2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225" y="799154"/>
            <a:ext cx="3836167" cy="5420671"/>
          </a:xfrm>
          <a:prstGeom prst="rect">
            <a:avLst/>
          </a:prstGeom>
        </p:spPr>
      </p:pic>
    </p:spTree>
    <p:extLst>
      <p:ext uri="{BB962C8B-B14F-4D97-AF65-F5344CB8AC3E}">
        <p14:creationId xmlns:p14="http://schemas.microsoft.com/office/powerpoint/2010/main" val="2464079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7051" y="968637"/>
            <a:ext cx="3947612" cy="369332"/>
          </a:xfrm>
          <a:prstGeom prst="rect">
            <a:avLst/>
          </a:prstGeom>
        </p:spPr>
        <p:txBody>
          <a:bodyPr wrap="square">
            <a:spAutoFit/>
          </a:bodyPr>
          <a:lstStyle/>
          <a:p>
            <a:r>
              <a:rPr lang="en-NZ" b="1" dirty="0">
                <a:solidFill>
                  <a:schemeClr val="bg2"/>
                </a:solidFill>
              </a:rPr>
              <a:t>GROUNDWATER &amp; SOIL MOISTURE</a:t>
            </a:r>
            <a:endParaRPr lang="en-NZ" dirty="0">
              <a:solidFill>
                <a:schemeClr val="bg2"/>
              </a:solidFill>
            </a:endParaRPr>
          </a:p>
        </p:txBody>
      </p:sp>
      <p:sp>
        <p:nvSpPr>
          <p:cNvPr id="3" name="Rectangle 2"/>
          <p:cNvSpPr/>
          <p:nvPr/>
        </p:nvSpPr>
        <p:spPr>
          <a:xfrm>
            <a:off x="889081" y="1364882"/>
            <a:ext cx="5684903" cy="292388"/>
          </a:xfrm>
          <a:prstGeom prst="rect">
            <a:avLst/>
          </a:prstGeom>
        </p:spPr>
        <p:txBody>
          <a:bodyPr wrap="square">
            <a:spAutoFit/>
          </a:bodyPr>
          <a:lstStyle/>
          <a:p>
            <a:r>
              <a:rPr lang="en-NZ" sz="1300" b="1" dirty="0">
                <a:solidFill>
                  <a:schemeClr val="tx2"/>
                </a:solidFill>
              </a:rPr>
              <a:t>Soil Moisture: </a:t>
            </a:r>
            <a:r>
              <a:rPr lang="en-NZ" sz="1300" dirty="0">
                <a:solidFill>
                  <a:schemeClr val="tx2"/>
                </a:solidFill>
                <a:effectLst/>
                <a:latin typeface="Calibri" panose="020F0502020204030204" pitchFamily="34" charset="0"/>
                <a:ea typeface="Calibri" panose="020F0502020204030204" pitchFamily="34" charset="0"/>
              </a:rPr>
              <a:t>Above normal.</a:t>
            </a:r>
            <a:endParaRPr lang="en-NZ" sz="1300" dirty="0">
              <a:solidFill>
                <a:schemeClr val="tx2"/>
              </a:solidFill>
            </a:endParaRPr>
          </a:p>
        </p:txBody>
      </p:sp>
      <p:sp>
        <p:nvSpPr>
          <p:cNvPr id="7" name="Rectangle 6">
            <a:extLst>
              <a:ext uri="{FF2B5EF4-FFF2-40B4-BE49-F238E27FC236}">
                <a16:creationId xmlns:a16="http://schemas.microsoft.com/office/drawing/2014/main" id="{D35CCEDC-8CA4-40A7-85A4-168E40995116}"/>
              </a:ext>
            </a:extLst>
          </p:cNvPr>
          <p:cNvSpPr/>
          <p:nvPr/>
        </p:nvSpPr>
        <p:spPr>
          <a:xfrm>
            <a:off x="877050" y="1750906"/>
            <a:ext cx="5187935" cy="2492990"/>
          </a:xfrm>
          <a:prstGeom prst="rect">
            <a:avLst/>
          </a:prstGeom>
        </p:spPr>
        <p:txBody>
          <a:bodyPr wrap="square">
            <a:spAutoFit/>
          </a:bodyPr>
          <a:lstStyle/>
          <a:p>
            <a:r>
              <a:rPr lang="en-GB" sz="1300" b="1" dirty="0">
                <a:solidFill>
                  <a:schemeClr val="tx2"/>
                </a:solidFill>
              </a:rPr>
              <a:t>Current state of Groundwater levels:</a:t>
            </a:r>
          </a:p>
          <a:p>
            <a:r>
              <a:rPr lang="en-NZ" sz="1300" dirty="0">
                <a:solidFill>
                  <a:schemeClr val="tx2"/>
                </a:solidFill>
              </a:rPr>
              <a:t>This report compares groundwater levels in September with historic readings to evaluate current conditions. To assess these conditions, we have grouped groundwater levels at each well relative to their monthly percentiles.</a:t>
            </a:r>
          </a:p>
          <a:p>
            <a:endParaRPr lang="en-NZ" sz="1300" dirty="0">
              <a:solidFill>
                <a:schemeClr val="tx2"/>
              </a:solidFill>
            </a:endParaRPr>
          </a:p>
          <a:p>
            <a:r>
              <a:rPr lang="en-NZ" sz="1300" dirty="0">
                <a:solidFill>
                  <a:schemeClr val="tx2"/>
                </a:solidFill>
              </a:rPr>
              <a:t>Groundwater levels measuring between their monthly minimum and 25th percentile are considered below-normal, groundwater levels measuring between the 25th and 75th percentiles are classed as normal, and groundwater levels measuring between the 75th-maximum are considered above-normal. Wells with less than 5 years of record are excluded from the analysis.</a:t>
            </a:r>
          </a:p>
        </p:txBody>
      </p:sp>
      <p:sp>
        <p:nvSpPr>
          <p:cNvPr id="11" name="Rectangle 10">
            <a:extLst>
              <a:ext uri="{FF2B5EF4-FFF2-40B4-BE49-F238E27FC236}">
                <a16:creationId xmlns:a16="http://schemas.microsoft.com/office/drawing/2014/main" id="{624E9E0A-0FE3-4EF9-A92F-F8339E552D8C}"/>
              </a:ext>
            </a:extLst>
          </p:cNvPr>
          <p:cNvSpPr/>
          <p:nvPr/>
        </p:nvSpPr>
        <p:spPr>
          <a:xfrm>
            <a:off x="9563100" y="5438775"/>
            <a:ext cx="2343150" cy="1114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Map&#10;&#10;Description automatically generated">
            <a:extLst>
              <a:ext uri="{FF2B5EF4-FFF2-40B4-BE49-F238E27FC236}">
                <a16:creationId xmlns:a16="http://schemas.microsoft.com/office/drawing/2014/main" id="{65651DD6-392F-4958-BAC5-855B5988BA5F}"/>
              </a:ext>
            </a:extLst>
          </p:cNvPr>
          <p:cNvPicPr>
            <a:picLocks noChangeAspect="1"/>
          </p:cNvPicPr>
          <p:nvPr/>
        </p:nvPicPr>
        <p:blipFill>
          <a:blip r:embed="rId2"/>
          <a:stretch>
            <a:fillRect/>
          </a:stretch>
        </p:blipFill>
        <p:spPr>
          <a:xfrm>
            <a:off x="6295626" y="933405"/>
            <a:ext cx="4515250" cy="5381670"/>
          </a:xfrm>
          <a:prstGeom prst="rect">
            <a:avLst/>
          </a:prstGeom>
        </p:spPr>
      </p:pic>
      <p:pic>
        <p:nvPicPr>
          <p:cNvPr id="9" name="Picture 8" descr="Chart, pie chart&#10;&#10;Description automatically generated">
            <a:extLst>
              <a:ext uri="{FF2B5EF4-FFF2-40B4-BE49-F238E27FC236}">
                <a16:creationId xmlns:a16="http://schemas.microsoft.com/office/drawing/2014/main" id="{A3EE6D37-024D-4551-94E5-08023566319E}"/>
              </a:ext>
            </a:extLst>
          </p:cNvPr>
          <p:cNvPicPr>
            <a:picLocks noChangeAspect="1"/>
          </p:cNvPicPr>
          <p:nvPr/>
        </p:nvPicPr>
        <p:blipFill>
          <a:blip r:embed="rId3"/>
          <a:stretch>
            <a:fillRect/>
          </a:stretch>
        </p:blipFill>
        <p:spPr>
          <a:xfrm>
            <a:off x="852610" y="4276451"/>
            <a:ext cx="5479486" cy="2370385"/>
          </a:xfrm>
          <a:prstGeom prst="rect">
            <a:avLst/>
          </a:prstGeom>
        </p:spPr>
      </p:pic>
    </p:spTree>
    <p:extLst>
      <p:ext uri="{BB962C8B-B14F-4D97-AF65-F5344CB8AC3E}">
        <p14:creationId xmlns:p14="http://schemas.microsoft.com/office/powerpoint/2010/main" val="325758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8741" y="1694062"/>
            <a:ext cx="7447896" cy="3339376"/>
          </a:xfrm>
          <a:prstGeom prst="rect">
            <a:avLst/>
          </a:prstGeom>
          <a:noFill/>
        </p:spPr>
        <p:txBody>
          <a:bodyPr wrap="square" rtlCol="0">
            <a:spAutoFit/>
          </a:bodyPr>
          <a:lstStyle/>
          <a:p>
            <a:r>
              <a:rPr lang="en-NZ" sz="1500" b="1" dirty="0">
                <a:solidFill>
                  <a:schemeClr val="bg2"/>
                </a:solidFill>
              </a:rPr>
              <a:t>LONGER FORECAST</a:t>
            </a:r>
          </a:p>
          <a:p>
            <a:pPr fontAlgn="base" hangingPunct="0"/>
            <a:endParaRPr lang="en-NZ" sz="1400" dirty="0">
              <a:solidFill>
                <a:schemeClr val="tx2"/>
              </a:solidFill>
              <a:effectLst/>
              <a:latin typeface="Calibri" panose="020F0502020204030204" pitchFamily="34" charset="0"/>
              <a:ea typeface="Calibri" panose="020F0502020204030204" pitchFamily="34" charset="0"/>
            </a:endParaRPr>
          </a:p>
          <a:p>
            <a:pPr fontAlgn="base" hangingPunct="0"/>
            <a:r>
              <a:rPr lang="en-NZ" sz="1300" dirty="0">
                <a:solidFill>
                  <a:schemeClr val="tx2"/>
                </a:solidFill>
                <a:effectLst/>
                <a:ea typeface="Calibri" panose="020F0502020204030204" pitchFamily="34" charset="0"/>
              </a:rPr>
              <a:t>Our triple dip La Niña and the negative Indian Ocean Dipole are in charge of our weather. Sea level pressure is expected to be higher than normal over central and southern New Zealand and lower to the north of the country. That means easterly flows will still feature prominently and make cloudy skies a bit hard to shake.</a:t>
            </a:r>
            <a:br>
              <a:rPr lang="en-NZ" sz="1300" dirty="0">
                <a:solidFill>
                  <a:schemeClr val="tx2"/>
                </a:solidFill>
                <a:effectLst/>
                <a:ea typeface="Calibri" panose="020F0502020204030204" pitchFamily="34" charset="0"/>
              </a:rPr>
            </a:br>
            <a:br>
              <a:rPr lang="en-NZ" sz="1300" dirty="0">
                <a:solidFill>
                  <a:schemeClr val="tx2"/>
                </a:solidFill>
                <a:effectLst/>
                <a:ea typeface="Calibri" panose="020F0502020204030204" pitchFamily="34" charset="0"/>
              </a:rPr>
            </a:br>
            <a:r>
              <a:rPr lang="en-NZ" sz="1300" dirty="0">
                <a:solidFill>
                  <a:schemeClr val="tx2"/>
                </a:solidFill>
                <a:effectLst/>
                <a:ea typeface="Calibri" panose="020F0502020204030204" pitchFamily="34" charset="0"/>
              </a:rPr>
              <a:t>The onshore winds and clouds may subdue our daytime temperatures again but nights will likely be warmer than usual. The rain…well. Normal or above normal. The latter more likely for northern parts of the region, while further south the forecast higher than normal pressures might help us get closer to normal. That’s doubtful for October however, given that two thirds of the month’s average rainfall fell in the first week. </a:t>
            </a:r>
          </a:p>
          <a:p>
            <a:endParaRPr lang="en-NZ" sz="1400" b="1" dirty="0">
              <a:solidFill>
                <a:schemeClr val="tx2"/>
              </a:solidFill>
            </a:endParaRPr>
          </a:p>
          <a:p>
            <a:r>
              <a:rPr lang="en-NZ" sz="1400" b="1" dirty="0">
                <a:solidFill>
                  <a:schemeClr val="tx2"/>
                </a:solidFill>
              </a:rPr>
              <a:t>Kathleen Kozyniak</a:t>
            </a:r>
          </a:p>
          <a:p>
            <a:r>
              <a:rPr lang="en-NZ" sz="1400" b="1" dirty="0">
                <a:solidFill>
                  <a:schemeClr val="tx2"/>
                </a:solidFill>
                <a:effectLst/>
                <a:ea typeface="Times New Roman" panose="02020603050405020304" pitchFamily="18" charset="0"/>
              </a:rPr>
              <a:t>Team Leader Marine Air and Land Science</a:t>
            </a:r>
            <a:endParaRPr lang="en-NZ" sz="1400" b="1" dirty="0">
              <a:solidFill>
                <a:schemeClr val="tx2"/>
              </a:solidFill>
            </a:endParaRPr>
          </a:p>
          <a:p>
            <a:endParaRPr lang="en-NZ" b="1" dirty="0">
              <a:solidFill>
                <a:schemeClr val="bg2"/>
              </a:solidFill>
            </a:endParaRPr>
          </a:p>
          <a:p>
            <a:endParaRPr lang="en-NZ" b="1" dirty="0">
              <a:solidFill>
                <a:schemeClr val="bg2"/>
              </a:solidFill>
            </a:endParaRPr>
          </a:p>
        </p:txBody>
      </p:sp>
    </p:spTree>
    <p:extLst>
      <p:ext uri="{BB962C8B-B14F-4D97-AF65-F5344CB8AC3E}">
        <p14:creationId xmlns:p14="http://schemas.microsoft.com/office/powerpoint/2010/main" val="151669355"/>
      </p:ext>
    </p:extLst>
  </p:cSld>
  <p:clrMapOvr>
    <a:masterClrMapping/>
  </p:clrMapOvr>
</p:sld>
</file>

<file path=ppt/theme/theme1.xml><?xml version="1.0" encoding="utf-8"?>
<a:theme xmlns:a="http://schemas.openxmlformats.org/drawingml/2006/main" name="Office Theme">
  <a:themeElements>
    <a:clrScheme name="HBRC Primary">
      <a:dk1>
        <a:srgbClr val="000000"/>
      </a:dk1>
      <a:lt1>
        <a:srgbClr val="FFFFFF"/>
      </a:lt1>
      <a:dk2>
        <a:srgbClr val="003649"/>
      </a:dk2>
      <a:lt2>
        <a:srgbClr val="61BF1A"/>
      </a:lt2>
      <a:accent1>
        <a:srgbClr val="00B189"/>
      </a:accent1>
      <a:accent2>
        <a:srgbClr val="F15D49"/>
      </a:accent2>
      <a:accent3>
        <a:srgbClr val="008CA5"/>
      </a:accent3>
      <a:accent4>
        <a:srgbClr val="92A134"/>
      </a:accent4>
      <a:accent5>
        <a:srgbClr val="00A651"/>
      </a:accent5>
      <a:accent6>
        <a:srgbClr val="EEBD1C"/>
      </a:accent6>
      <a:hlink>
        <a:srgbClr val="00364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unction xmlns="a0893ff9-989e-44e4-ae7e-12ba3b6c3a43">Communications</Function>
    <Activity xmlns="a0893ff9-989e-44e4-ae7e-12ba3b6c3a43">Brand Management Photo and Logo Library</Activity>
    <AlternateThumbnailUrl xmlns="http://schemas.microsoft.com/sharepoint/v3">
      <Url xsi:nil="true"/>
      <Description xsi:nil="true"/>
    </AlternateThumbnailUrl>
    <Function_x0020_Group xmlns="a0893ff9-989e-44e4-ae7e-12ba3b6c3a43">Corporate Management</Function_x0020_Group>
    <ImageCreateDate xmlns="http://schemas.microsoft.com/sharepoint/v3" xsi:nil="true"/>
    <Description xmlns="http://schemas.microsoft.com/sharepoint/v3" xsi:nil="true"/>
    <_dlc_DocId xmlns="a460a361-174d-49df-ace6-da199fbea588">COMMS-469950066-1339</_dlc_DocId>
    <_dlc_DocIdUrl xmlns="a460a361-174d-49df-ace6-da199fbea588">
      <Url>https://herbi.hbrc.govt.nz/site/comms/_layouts/15/DocIdRedir.aspx?ID=COMMS-469950066-1339</Url>
      <Description>COMMS-469950066-1339</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Picture" ma:contentTypeID="0x01010200162FD4ECA96D7E409A55483E5BB153B3" ma:contentTypeVersion="6" ma:contentTypeDescription="Upload an image or a photograph." ma:contentTypeScope="" ma:versionID="cbecff36f56ef37488f8fec86b31553c">
  <xsd:schema xmlns:xsd="http://www.w3.org/2001/XMLSchema" xmlns:xs="http://www.w3.org/2001/XMLSchema" xmlns:p="http://schemas.microsoft.com/office/2006/metadata/properties" xmlns:ns1="http://schemas.microsoft.com/sharepoint/v3" xmlns:ns2="a0893ff9-989e-44e4-ae7e-12ba3b6c3a43" xmlns:ns3="a460a361-174d-49df-ace6-da199fbea588" targetNamespace="http://schemas.microsoft.com/office/2006/metadata/properties" ma:root="true" ma:fieldsID="db35780dd3c4e8693dbf2e7633b6748f" ns1:_="" ns2:_="" ns3:_="">
    <xsd:import namespace="http://schemas.microsoft.com/sharepoint/v3"/>
    <xsd:import namespace="a0893ff9-989e-44e4-ae7e-12ba3b6c3a43"/>
    <xsd:import namespace="a460a361-174d-49df-ace6-da199fbea588"/>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element ref="ns2:Function_x0020_Group" minOccurs="0"/>
                <xsd:element ref="ns2:Function" minOccurs="0"/>
                <xsd:element ref="ns2:Activity"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893ff9-989e-44e4-ae7e-12ba3b6c3a43" elementFormDefault="qualified">
    <xsd:import namespace="http://schemas.microsoft.com/office/2006/documentManagement/types"/>
    <xsd:import namespace="http://schemas.microsoft.com/office/infopath/2007/PartnerControls"/>
    <xsd:element name="Function_x0020_Group" ma:index="26" nillable="true" ma:displayName="Function Group" ma:default="Corporate Management" ma:hidden="true" ma:internalName="Function_x0020_Group" ma:readOnly="false">
      <xsd:simpleType>
        <xsd:restriction base="dms:Text">
          <xsd:maxLength value="255"/>
        </xsd:restriction>
      </xsd:simpleType>
    </xsd:element>
    <xsd:element name="Function" ma:index="27" nillable="true" ma:displayName="Function" ma:default="Communications" ma:hidden="true" ma:internalName="Function" ma:readOnly="false">
      <xsd:simpleType>
        <xsd:restriction base="dms:Text">
          <xsd:maxLength value="255"/>
        </xsd:restriction>
      </xsd:simpleType>
    </xsd:element>
    <xsd:element name="Activity" ma:index="28" nillable="true" ma:displayName="Activity" ma:default="Brand Management Photo and Logo Library" ma:hidden="true" ma:internalName="Activity"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60a361-174d-49df-ace6-da199fbea588" elementFormDefault="qualified">
    <xsd:import namespace="http://schemas.microsoft.com/office/2006/documentManagement/types"/>
    <xsd:import namespace="http://schemas.microsoft.com/office/infopath/2007/PartnerControls"/>
    <xsd:element name="_dlc_DocId" ma:index="29" nillable="true" ma:displayName="Document ID Value" ma:description="The value of the document ID assigned to this item." ma:internalName="_dlc_DocId" ma:readOnly="true">
      <xsd:simpleType>
        <xsd:restriction base="dms:Text"/>
      </xsd:simpleType>
    </xsd:element>
    <xsd:element name="_dlc_DocIdUrl" ma:index="3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E84070-1CA8-47ED-9FDD-8C24B966904E}">
  <ds:schemaRefs>
    <ds:schemaRef ds:uri="http://schemas.microsoft.com/sharepoint/events"/>
  </ds:schemaRefs>
</ds:datastoreItem>
</file>

<file path=customXml/itemProps2.xml><?xml version="1.0" encoding="utf-8"?>
<ds:datastoreItem xmlns:ds="http://schemas.openxmlformats.org/officeDocument/2006/customXml" ds:itemID="{2EB2B9E9-0B71-48F1-A105-54D1CE8FD7B4}">
  <ds:schemaRefs>
    <ds:schemaRef ds:uri="http://schemas.microsoft.com/sharepoint/v3/contenttype/forms"/>
  </ds:schemaRefs>
</ds:datastoreItem>
</file>

<file path=customXml/itemProps3.xml><?xml version="1.0" encoding="utf-8"?>
<ds:datastoreItem xmlns:ds="http://schemas.openxmlformats.org/officeDocument/2006/customXml" ds:itemID="{42660243-9D8B-4F1B-95CC-B77D2F1D1046}">
  <ds:schemaRefs>
    <ds:schemaRef ds:uri="http://schemas.microsoft.com/office/2006/metadata/properties"/>
    <ds:schemaRef ds:uri="http://schemas.microsoft.com/sharepoint/v3"/>
    <ds:schemaRef ds:uri="http://purl.org/dc/terms/"/>
    <ds:schemaRef ds:uri="a460a361-174d-49df-ace6-da199fbea588"/>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a0893ff9-989e-44e4-ae7e-12ba3b6c3a43"/>
    <ds:schemaRef ds:uri="http://www.w3.org/XML/1998/namespace"/>
    <ds:schemaRef ds:uri="http://purl.org/dc/dcmitype/"/>
  </ds:schemaRefs>
</ds:datastoreItem>
</file>

<file path=customXml/itemProps4.xml><?xml version="1.0" encoding="utf-8"?>
<ds:datastoreItem xmlns:ds="http://schemas.openxmlformats.org/officeDocument/2006/customXml" ds:itemID="{B48114E0-91C8-49FD-A510-6047646E5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0893ff9-989e-44e4-ae7e-12ba3b6c3a43"/>
    <ds:schemaRef ds:uri="a460a361-174d-49df-ace6-da199fbea5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6917</TotalTime>
  <Words>814</Words>
  <Application>Microsoft Office PowerPoint</Application>
  <PresentationFormat>Widescreen</PresentationFormat>
  <Paragraphs>86</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Arial Unicode MS</vt:lpstr>
      <vt:lpstr>Calibri</vt:lpstr>
      <vt:lpstr>Calibri Light</vt:lpstr>
      <vt:lpstr>Office Theme</vt:lpstr>
      <vt:lpstr>Hawke’s Bay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Amanda Dawson</cp:lastModifiedBy>
  <cp:revision>373</cp:revision>
  <dcterms:created xsi:type="dcterms:W3CDTF">2019-05-09T00:06:10Z</dcterms:created>
  <dcterms:modified xsi:type="dcterms:W3CDTF">2022-10-07T02:46:26Z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0x01010200162FD4ECA96D7E409A55483E5BB153B3</vt:lpwstr>
  </property>
  <property fmtid="{D5CDD505-2E9C-101B-9397-08002B2CF9AE}" pid="3" name="_dlc_DocIdItemGuid">
    <vt:lpwstr>1f704b7e-56dd-4ce0-b27c-ef03d6f47a48</vt:lpwstr>
  </property>
</Properties>
</file>